
<file path=[Content_Types].xml><?xml version="1.0" encoding="utf-8"?>
<Types xmlns="http://schemas.openxmlformats.org/package/2006/content-types">
  <Default Extension="png" ContentType="image/png"/>
  <Default Extension="jpeg" ContentType="image/jpeg"/>
  <Default Extension="COM"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8" r:id="rId1"/>
  </p:sldMasterIdLst>
  <p:sldIdLst>
    <p:sldId id="256" r:id="rId2"/>
    <p:sldId id="281" r:id="rId3"/>
    <p:sldId id="257" r:id="rId4"/>
    <p:sldId id="258" r:id="rId5"/>
    <p:sldId id="259" r:id="rId6"/>
    <p:sldId id="260" r:id="rId7"/>
    <p:sldId id="261" r:id="rId8"/>
    <p:sldId id="262" r:id="rId9"/>
    <p:sldId id="263" r:id="rId10"/>
    <p:sldId id="264" r:id="rId11"/>
    <p:sldId id="265" r:id="rId12"/>
    <p:sldId id="266" r:id="rId13"/>
    <p:sldId id="267" r:id="rId14"/>
    <p:sldId id="268" r:id="rId15"/>
    <p:sldId id="291" r:id="rId16"/>
    <p:sldId id="269" r:id="rId17"/>
    <p:sldId id="270" r:id="rId18"/>
    <p:sldId id="271" r:id="rId19"/>
    <p:sldId id="272" r:id="rId20"/>
    <p:sldId id="273" r:id="rId21"/>
    <p:sldId id="307" r:id="rId22"/>
    <p:sldId id="308" r:id="rId23"/>
    <p:sldId id="274" r:id="rId24"/>
    <p:sldId id="292" r:id="rId25"/>
    <p:sldId id="275" r:id="rId26"/>
    <p:sldId id="276" r:id="rId27"/>
    <p:sldId id="277" r:id="rId28"/>
    <p:sldId id="278" r:id="rId29"/>
    <p:sldId id="279" r:id="rId30"/>
    <p:sldId id="282" r:id="rId31"/>
    <p:sldId id="280" r:id="rId32"/>
    <p:sldId id="283" r:id="rId33"/>
    <p:sldId id="284" r:id="rId34"/>
    <p:sldId id="285" r:id="rId35"/>
    <p:sldId id="286" r:id="rId36"/>
    <p:sldId id="293" r:id="rId37"/>
    <p:sldId id="294" r:id="rId38"/>
    <p:sldId id="309" r:id="rId39"/>
    <p:sldId id="295" r:id="rId40"/>
    <p:sldId id="296" r:id="rId41"/>
    <p:sldId id="297" r:id="rId42"/>
    <p:sldId id="298" r:id="rId43"/>
    <p:sldId id="299" r:id="rId44"/>
    <p:sldId id="300" r:id="rId45"/>
    <p:sldId id="301" r:id="rId46"/>
    <p:sldId id="302" r:id="rId47"/>
    <p:sldId id="303" r:id="rId48"/>
    <p:sldId id="322" r:id="rId49"/>
    <p:sldId id="310" r:id="rId50"/>
    <p:sldId id="304" r:id="rId51"/>
    <p:sldId id="305" r:id="rId52"/>
    <p:sldId id="306" r:id="rId53"/>
    <p:sldId id="287" r:id="rId54"/>
    <p:sldId id="311" r:id="rId55"/>
    <p:sldId id="312" r:id="rId56"/>
    <p:sldId id="334" r:id="rId57"/>
    <p:sldId id="335" r:id="rId58"/>
    <p:sldId id="336" r:id="rId59"/>
    <p:sldId id="337" r:id="rId60"/>
    <p:sldId id="338" r:id="rId61"/>
    <p:sldId id="313" r:id="rId62"/>
    <p:sldId id="314" r:id="rId63"/>
    <p:sldId id="319" r:id="rId64"/>
    <p:sldId id="321" r:id="rId65"/>
    <p:sldId id="333" r:id="rId66"/>
    <p:sldId id="339" r:id="rId67"/>
    <p:sldId id="315" r:id="rId68"/>
    <p:sldId id="317" r:id="rId69"/>
    <p:sldId id="316" r:id="rId70"/>
    <p:sldId id="323" r:id="rId71"/>
    <p:sldId id="325" r:id="rId72"/>
    <p:sldId id="326" r:id="rId73"/>
    <p:sldId id="327" r:id="rId74"/>
    <p:sldId id="329" r:id="rId75"/>
    <p:sldId id="330" r:id="rId76"/>
    <p:sldId id="332" r:id="rId77"/>
    <p:sldId id="341" r:id="rId78"/>
    <p:sldId id="340" r:id="rId79"/>
    <p:sldId id="342" r:id="rId80"/>
    <p:sldId id="343" r:id="rId81"/>
    <p:sldId id="344" r:id="rId82"/>
    <p:sldId id="345" r:id="rId83"/>
    <p:sldId id="347" r:id="rId84"/>
    <p:sldId id="349" r:id="rId85"/>
    <p:sldId id="350" r:id="rId86"/>
    <p:sldId id="351" r:id="rId87"/>
    <p:sldId id="352" r:id="rId88"/>
    <p:sldId id="353" r:id="rId89"/>
    <p:sldId id="354" r:id="rId90"/>
    <p:sldId id="355" r:id="rId91"/>
    <p:sldId id="346" r:id="rId92"/>
    <p:sldId id="356" r:id="rId93"/>
    <p:sldId id="357" r:id="rId94"/>
    <p:sldId id="358" r:id="rId95"/>
    <p:sldId id="359" r:id="rId96"/>
    <p:sldId id="288" r:id="rId97"/>
    <p:sldId id="360" r:id="rId98"/>
    <p:sldId id="289" r:id="rId99"/>
    <p:sldId id="290" r:id="rId10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91" autoAdjust="0"/>
    <p:restoredTop sz="94660"/>
  </p:normalViewPr>
  <p:slideViewPr>
    <p:cSldViewPr snapToGrid="0">
      <p:cViewPr varScale="1">
        <p:scale>
          <a:sx n="69" d="100"/>
          <a:sy n="69" d="100"/>
        </p:scale>
        <p:origin x="5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E4CD42-642E-4FD9-B631-EEB5DC2D9BE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4677E15-25BC-4B53-8AED-967ED9AB8E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567218E-C319-4FCD-A9F4-36CFC3D24FA4}"/>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5" name="Espace réservé du pied de page 4">
            <a:extLst>
              <a:ext uri="{FF2B5EF4-FFF2-40B4-BE49-F238E27FC236}">
                <a16:creationId xmlns:a16="http://schemas.microsoft.com/office/drawing/2014/main" id="{980B2744-9550-4899-91CA-5194426380E6}"/>
              </a:ext>
            </a:extLst>
          </p:cNvPr>
          <p:cNvSpPr>
            <a:spLocks noGrp="1"/>
          </p:cNvSpPr>
          <p:nvPr>
            <p:ph type="ftr" sz="quarter" idx="11"/>
          </p:nvPr>
        </p:nvSpPr>
        <p:spPr/>
        <p:txBody>
          <a:bodyPr/>
          <a:lstStyle/>
          <a:p>
            <a:endParaRPr lang="fr-RE"/>
          </a:p>
        </p:txBody>
      </p:sp>
      <p:sp>
        <p:nvSpPr>
          <p:cNvPr id="6" name="Espace réservé du numéro de diapositive 5">
            <a:extLst>
              <a:ext uri="{FF2B5EF4-FFF2-40B4-BE49-F238E27FC236}">
                <a16:creationId xmlns:a16="http://schemas.microsoft.com/office/drawing/2014/main" id="{4B5AA56E-D1BB-49F4-84F1-20B5A959F66E}"/>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200935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AAAC9-80C4-44E2-A82F-38DE436592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0F9D78C-A7AE-4CA3-964A-35871F5737A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EC7A6E-60AF-443B-825C-C5318C87C591}"/>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5" name="Espace réservé du pied de page 4">
            <a:extLst>
              <a:ext uri="{FF2B5EF4-FFF2-40B4-BE49-F238E27FC236}">
                <a16:creationId xmlns:a16="http://schemas.microsoft.com/office/drawing/2014/main" id="{0BD90237-9719-43BF-A275-0F4A069D0B90}"/>
              </a:ext>
            </a:extLst>
          </p:cNvPr>
          <p:cNvSpPr>
            <a:spLocks noGrp="1"/>
          </p:cNvSpPr>
          <p:nvPr>
            <p:ph type="ftr" sz="quarter" idx="11"/>
          </p:nvPr>
        </p:nvSpPr>
        <p:spPr/>
        <p:txBody>
          <a:bodyPr/>
          <a:lstStyle/>
          <a:p>
            <a:endParaRPr lang="fr-RE"/>
          </a:p>
        </p:txBody>
      </p:sp>
      <p:sp>
        <p:nvSpPr>
          <p:cNvPr id="6" name="Espace réservé du numéro de diapositive 5">
            <a:extLst>
              <a:ext uri="{FF2B5EF4-FFF2-40B4-BE49-F238E27FC236}">
                <a16:creationId xmlns:a16="http://schemas.microsoft.com/office/drawing/2014/main" id="{C22A9089-2211-4AD3-B12C-8EEB7472CA1D}"/>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126983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E0053F4-667D-4A19-93DD-AB8F448C852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3C72D49-4A53-4E9B-B60A-35E7B934B2CE}"/>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774E65-B516-42FF-9F0A-8E892DE5F47E}"/>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5" name="Espace réservé du pied de page 4">
            <a:extLst>
              <a:ext uri="{FF2B5EF4-FFF2-40B4-BE49-F238E27FC236}">
                <a16:creationId xmlns:a16="http://schemas.microsoft.com/office/drawing/2014/main" id="{84D5E4A1-59DF-46EC-93AD-1CCBFBC4413E}"/>
              </a:ext>
            </a:extLst>
          </p:cNvPr>
          <p:cNvSpPr>
            <a:spLocks noGrp="1"/>
          </p:cNvSpPr>
          <p:nvPr>
            <p:ph type="ftr" sz="quarter" idx="11"/>
          </p:nvPr>
        </p:nvSpPr>
        <p:spPr/>
        <p:txBody>
          <a:bodyPr/>
          <a:lstStyle/>
          <a:p>
            <a:endParaRPr lang="fr-RE"/>
          </a:p>
        </p:txBody>
      </p:sp>
      <p:sp>
        <p:nvSpPr>
          <p:cNvPr id="6" name="Espace réservé du numéro de diapositive 5">
            <a:extLst>
              <a:ext uri="{FF2B5EF4-FFF2-40B4-BE49-F238E27FC236}">
                <a16:creationId xmlns:a16="http://schemas.microsoft.com/office/drawing/2014/main" id="{258D8E6A-9386-413E-A957-DA32E54EC680}"/>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3209753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E34EF-DD61-4158-B292-9DA46D5ED4D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839BBFC-1464-4089-98BB-D7AD31DDEF7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00E5DA-D240-468D-B414-46D467C70B5D}"/>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5" name="Espace réservé du pied de page 4">
            <a:extLst>
              <a:ext uri="{FF2B5EF4-FFF2-40B4-BE49-F238E27FC236}">
                <a16:creationId xmlns:a16="http://schemas.microsoft.com/office/drawing/2014/main" id="{7AEA9903-8CD9-40E3-AF6E-AFEEC8B259AE}"/>
              </a:ext>
            </a:extLst>
          </p:cNvPr>
          <p:cNvSpPr>
            <a:spLocks noGrp="1"/>
          </p:cNvSpPr>
          <p:nvPr>
            <p:ph type="ftr" sz="quarter" idx="11"/>
          </p:nvPr>
        </p:nvSpPr>
        <p:spPr/>
        <p:txBody>
          <a:bodyPr/>
          <a:lstStyle/>
          <a:p>
            <a:endParaRPr lang="fr-RE"/>
          </a:p>
        </p:txBody>
      </p:sp>
      <p:sp>
        <p:nvSpPr>
          <p:cNvPr id="6" name="Espace réservé du numéro de diapositive 5">
            <a:extLst>
              <a:ext uri="{FF2B5EF4-FFF2-40B4-BE49-F238E27FC236}">
                <a16:creationId xmlns:a16="http://schemas.microsoft.com/office/drawing/2014/main" id="{E96BE58D-2E7D-4987-85D7-40E819D791EA}"/>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1523129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C4077-CF90-4F29-920B-0CA037B5B68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FE989C6-76DF-4825-A3D7-BB857F4B0E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30078EB9-05EE-4853-984E-EA3E849CB0D5}"/>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5" name="Espace réservé du pied de page 4">
            <a:extLst>
              <a:ext uri="{FF2B5EF4-FFF2-40B4-BE49-F238E27FC236}">
                <a16:creationId xmlns:a16="http://schemas.microsoft.com/office/drawing/2014/main" id="{0FCBD90A-9753-4DEB-997B-3D6847E96103}"/>
              </a:ext>
            </a:extLst>
          </p:cNvPr>
          <p:cNvSpPr>
            <a:spLocks noGrp="1"/>
          </p:cNvSpPr>
          <p:nvPr>
            <p:ph type="ftr" sz="quarter" idx="11"/>
          </p:nvPr>
        </p:nvSpPr>
        <p:spPr/>
        <p:txBody>
          <a:bodyPr/>
          <a:lstStyle/>
          <a:p>
            <a:endParaRPr lang="fr-RE"/>
          </a:p>
        </p:txBody>
      </p:sp>
      <p:sp>
        <p:nvSpPr>
          <p:cNvPr id="6" name="Espace réservé du numéro de diapositive 5">
            <a:extLst>
              <a:ext uri="{FF2B5EF4-FFF2-40B4-BE49-F238E27FC236}">
                <a16:creationId xmlns:a16="http://schemas.microsoft.com/office/drawing/2014/main" id="{B25B9689-74EE-426B-8D88-4A2F71C81CD0}"/>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236852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D6EEB8-C0BA-4DE3-93B6-CCCE82A9397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D59C940-9A66-453E-8FA4-E83073044045}"/>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4BAD42D-009F-4707-B55E-726E1EE8D50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DC1497F-5533-4D3E-AFFE-18A5306E1230}"/>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6" name="Espace réservé du pied de page 5">
            <a:extLst>
              <a:ext uri="{FF2B5EF4-FFF2-40B4-BE49-F238E27FC236}">
                <a16:creationId xmlns:a16="http://schemas.microsoft.com/office/drawing/2014/main" id="{EC831075-F368-4F54-AFAE-A136BA0C1F1C}"/>
              </a:ext>
            </a:extLst>
          </p:cNvPr>
          <p:cNvSpPr>
            <a:spLocks noGrp="1"/>
          </p:cNvSpPr>
          <p:nvPr>
            <p:ph type="ftr" sz="quarter" idx="11"/>
          </p:nvPr>
        </p:nvSpPr>
        <p:spPr/>
        <p:txBody>
          <a:bodyPr/>
          <a:lstStyle/>
          <a:p>
            <a:endParaRPr lang="fr-RE"/>
          </a:p>
        </p:txBody>
      </p:sp>
      <p:sp>
        <p:nvSpPr>
          <p:cNvPr id="7" name="Espace réservé du numéro de diapositive 6">
            <a:extLst>
              <a:ext uri="{FF2B5EF4-FFF2-40B4-BE49-F238E27FC236}">
                <a16:creationId xmlns:a16="http://schemas.microsoft.com/office/drawing/2014/main" id="{B6767FB9-3450-4BB4-9123-D0331AD34F1A}"/>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67281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A7F95-223C-407C-BC21-EBEFCDCEFA8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F40C5C7-C6B7-47FA-A4F9-835C381F3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B2A3D8C1-AAC4-4820-8451-0D0F304CBE0A}"/>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3773E4D-FB76-4507-BA4F-03FF0CF8B7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83F468E6-44B9-418A-AB2C-ED3FF68C2EC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2959AC0-9F7A-4AAA-B467-3D4C0C599D18}"/>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8" name="Espace réservé du pied de page 7">
            <a:extLst>
              <a:ext uri="{FF2B5EF4-FFF2-40B4-BE49-F238E27FC236}">
                <a16:creationId xmlns:a16="http://schemas.microsoft.com/office/drawing/2014/main" id="{BF21CBE0-537F-4E8C-A827-24577130FABB}"/>
              </a:ext>
            </a:extLst>
          </p:cNvPr>
          <p:cNvSpPr>
            <a:spLocks noGrp="1"/>
          </p:cNvSpPr>
          <p:nvPr>
            <p:ph type="ftr" sz="quarter" idx="11"/>
          </p:nvPr>
        </p:nvSpPr>
        <p:spPr/>
        <p:txBody>
          <a:bodyPr/>
          <a:lstStyle/>
          <a:p>
            <a:endParaRPr lang="fr-RE"/>
          </a:p>
        </p:txBody>
      </p:sp>
      <p:sp>
        <p:nvSpPr>
          <p:cNvPr id="9" name="Espace réservé du numéro de diapositive 8">
            <a:extLst>
              <a:ext uri="{FF2B5EF4-FFF2-40B4-BE49-F238E27FC236}">
                <a16:creationId xmlns:a16="http://schemas.microsoft.com/office/drawing/2014/main" id="{FF54C197-0C80-4FA9-B93E-7E28A70C7977}"/>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106680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349D76-D8D6-4950-B0D3-F4AACAF4FA0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411CDDA-8C43-457F-AC11-5BE455DE02F7}"/>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4" name="Espace réservé du pied de page 3">
            <a:extLst>
              <a:ext uri="{FF2B5EF4-FFF2-40B4-BE49-F238E27FC236}">
                <a16:creationId xmlns:a16="http://schemas.microsoft.com/office/drawing/2014/main" id="{BE1ADBBB-C6D6-43EF-8507-9314607A5E82}"/>
              </a:ext>
            </a:extLst>
          </p:cNvPr>
          <p:cNvSpPr>
            <a:spLocks noGrp="1"/>
          </p:cNvSpPr>
          <p:nvPr>
            <p:ph type="ftr" sz="quarter" idx="11"/>
          </p:nvPr>
        </p:nvSpPr>
        <p:spPr/>
        <p:txBody>
          <a:bodyPr/>
          <a:lstStyle/>
          <a:p>
            <a:endParaRPr lang="fr-RE"/>
          </a:p>
        </p:txBody>
      </p:sp>
      <p:sp>
        <p:nvSpPr>
          <p:cNvPr id="5" name="Espace réservé du numéro de diapositive 4">
            <a:extLst>
              <a:ext uri="{FF2B5EF4-FFF2-40B4-BE49-F238E27FC236}">
                <a16:creationId xmlns:a16="http://schemas.microsoft.com/office/drawing/2014/main" id="{9D6C8C8A-CC2B-424F-96D1-C9367A46E286}"/>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142331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B7F788C-50C6-4EC1-A1D4-22A500D79B65}"/>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3" name="Espace réservé du pied de page 2">
            <a:extLst>
              <a:ext uri="{FF2B5EF4-FFF2-40B4-BE49-F238E27FC236}">
                <a16:creationId xmlns:a16="http://schemas.microsoft.com/office/drawing/2014/main" id="{4E5F137F-211D-4D5E-A65E-9A74C108CF79}"/>
              </a:ext>
            </a:extLst>
          </p:cNvPr>
          <p:cNvSpPr>
            <a:spLocks noGrp="1"/>
          </p:cNvSpPr>
          <p:nvPr>
            <p:ph type="ftr" sz="quarter" idx="11"/>
          </p:nvPr>
        </p:nvSpPr>
        <p:spPr/>
        <p:txBody>
          <a:bodyPr/>
          <a:lstStyle/>
          <a:p>
            <a:endParaRPr lang="fr-RE"/>
          </a:p>
        </p:txBody>
      </p:sp>
      <p:sp>
        <p:nvSpPr>
          <p:cNvPr id="4" name="Espace réservé du numéro de diapositive 3">
            <a:extLst>
              <a:ext uri="{FF2B5EF4-FFF2-40B4-BE49-F238E27FC236}">
                <a16:creationId xmlns:a16="http://schemas.microsoft.com/office/drawing/2014/main" id="{7407D6CB-4D06-4820-B1B7-E1E537EDCE85}"/>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28656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21C3F2-292C-4156-BC32-5AC1C15E96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BA4FCBA-0218-4C0F-9E77-201A7C803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D0AB36D-A3B9-4EC2-9B82-B1AD9EB80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6890005-FC0C-471A-8DCB-5BD744DBEAEA}"/>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6" name="Espace réservé du pied de page 5">
            <a:extLst>
              <a:ext uri="{FF2B5EF4-FFF2-40B4-BE49-F238E27FC236}">
                <a16:creationId xmlns:a16="http://schemas.microsoft.com/office/drawing/2014/main" id="{DC789909-F2EA-4A69-BC47-82D7104A39AE}"/>
              </a:ext>
            </a:extLst>
          </p:cNvPr>
          <p:cNvSpPr>
            <a:spLocks noGrp="1"/>
          </p:cNvSpPr>
          <p:nvPr>
            <p:ph type="ftr" sz="quarter" idx="11"/>
          </p:nvPr>
        </p:nvSpPr>
        <p:spPr/>
        <p:txBody>
          <a:bodyPr/>
          <a:lstStyle/>
          <a:p>
            <a:endParaRPr lang="fr-RE"/>
          </a:p>
        </p:txBody>
      </p:sp>
      <p:sp>
        <p:nvSpPr>
          <p:cNvPr id="7" name="Espace réservé du numéro de diapositive 6">
            <a:extLst>
              <a:ext uri="{FF2B5EF4-FFF2-40B4-BE49-F238E27FC236}">
                <a16:creationId xmlns:a16="http://schemas.microsoft.com/office/drawing/2014/main" id="{4B74EA5A-1F9F-443E-AB9C-6562EEE9761B}"/>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175688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F9B5C8-B241-4C76-9402-D4F1447C62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C575AF2-AF65-4181-B783-B932E16E4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7221108-33B8-40FB-88CD-430E04D5B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0D3CA80-40C9-448A-8E5C-A7DD21698BF5}"/>
              </a:ext>
            </a:extLst>
          </p:cNvPr>
          <p:cNvSpPr>
            <a:spLocks noGrp="1"/>
          </p:cNvSpPr>
          <p:nvPr>
            <p:ph type="dt" sz="half" idx="10"/>
          </p:nvPr>
        </p:nvSpPr>
        <p:spPr/>
        <p:txBody>
          <a:bodyPr/>
          <a:lstStyle/>
          <a:p>
            <a:fld id="{C5C26BAF-2949-4C71-BF5D-2B221472BFA6}" type="datetimeFigureOut">
              <a:rPr lang="fr-RE" smtClean="0"/>
              <a:t>05/07/2023</a:t>
            </a:fld>
            <a:endParaRPr lang="fr-RE"/>
          </a:p>
        </p:txBody>
      </p:sp>
      <p:sp>
        <p:nvSpPr>
          <p:cNvPr id="6" name="Espace réservé du pied de page 5">
            <a:extLst>
              <a:ext uri="{FF2B5EF4-FFF2-40B4-BE49-F238E27FC236}">
                <a16:creationId xmlns:a16="http://schemas.microsoft.com/office/drawing/2014/main" id="{0665FC03-294E-4468-9E7F-130B801A90E3}"/>
              </a:ext>
            </a:extLst>
          </p:cNvPr>
          <p:cNvSpPr>
            <a:spLocks noGrp="1"/>
          </p:cNvSpPr>
          <p:nvPr>
            <p:ph type="ftr" sz="quarter" idx="11"/>
          </p:nvPr>
        </p:nvSpPr>
        <p:spPr/>
        <p:txBody>
          <a:bodyPr/>
          <a:lstStyle/>
          <a:p>
            <a:endParaRPr lang="fr-RE"/>
          </a:p>
        </p:txBody>
      </p:sp>
      <p:sp>
        <p:nvSpPr>
          <p:cNvPr id="7" name="Espace réservé du numéro de diapositive 6">
            <a:extLst>
              <a:ext uri="{FF2B5EF4-FFF2-40B4-BE49-F238E27FC236}">
                <a16:creationId xmlns:a16="http://schemas.microsoft.com/office/drawing/2014/main" id="{3609CA6E-81F1-4493-BD39-7B8A5195C971}"/>
              </a:ext>
            </a:extLst>
          </p:cNvPr>
          <p:cNvSpPr>
            <a:spLocks noGrp="1"/>
          </p:cNvSpPr>
          <p:nvPr>
            <p:ph type="sldNum" sz="quarter" idx="12"/>
          </p:nvPr>
        </p:nvSpPr>
        <p:spPr/>
        <p:txBody>
          <a:bodyPr/>
          <a:lstStyle/>
          <a:p>
            <a:fld id="{352B3099-50AA-4817-9B44-854C934CA22D}" type="slidenum">
              <a:rPr lang="fr-RE" smtClean="0"/>
              <a:t>‹N°›</a:t>
            </a:fld>
            <a:endParaRPr lang="fr-RE"/>
          </a:p>
        </p:txBody>
      </p:sp>
    </p:spTree>
    <p:extLst>
      <p:ext uri="{BB962C8B-B14F-4D97-AF65-F5344CB8AC3E}">
        <p14:creationId xmlns:p14="http://schemas.microsoft.com/office/powerpoint/2010/main" val="355898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1672A7E-8738-40A8-B3C9-F76FA5415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9897253-9EDD-46C1-9E57-C192FE093F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18AE1E-3851-48AC-87FA-3E9A9B1A29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26BAF-2949-4C71-BF5D-2B221472BFA6}" type="datetimeFigureOut">
              <a:rPr lang="fr-RE" smtClean="0"/>
              <a:t>05/07/2023</a:t>
            </a:fld>
            <a:endParaRPr lang="fr-RE"/>
          </a:p>
        </p:txBody>
      </p:sp>
      <p:sp>
        <p:nvSpPr>
          <p:cNvPr id="5" name="Espace réservé du pied de page 4">
            <a:extLst>
              <a:ext uri="{FF2B5EF4-FFF2-40B4-BE49-F238E27FC236}">
                <a16:creationId xmlns:a16="http://schemas.microsoft.com/office/drawing/2014/main" id="{2BC5A8D4-B6CC-4600-9668-5A46943F01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RE"/>
          </a:p>
        </p:txBody>
      </p:sp>
      <p:sp>
        <p:nvSpPr>
          <p:cNvPr id="6" name="Espace réservé du numéro de diapositive 5">
            <a:extLst>
              <a:ext uri="{FF2B5EF4-FFF2-40B4-BE49-F238E27FC236}">
                <a16:creationId xmlns:a16="http://schemas.microsoft.com/office/drawing/2014/main" id="{F7860B1C-B520-435B-999A-673862AF70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B3099-50AA-4817-9B44-854C934CA22D}" type="slidenum">
              <a:rPr lang="fr-RE" smtClean="0"/>
              <a:t>‹N°›</a:t>
            </a:fld>
            <a:endParaRPr lang="fr-RE"/>
          </a:p>
        </p:txBody>
      </p:sp>
    </p:spTree>
    <p:extLst>
      <p:ext uri="{BB962C8B-B14F-4D97-AF65-F5344CB8AC3E}">
        <p14:creationId xmlns:p14="http://schemas.microsoft.com/office/powerpoint/2010/main" val="2801329335"/>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cid:54aa4650-4d73-4af2-83f9-067ba21e2cf4@EURP191.PROD.OUTLOOK.COM"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cid:ea6ba504-3758-4a07-bd74-297232c40ad3@EURP191.PROD.OUTLOOK.COM"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cid:a330d7dd-6c85-4bb6-b9cb-61ed36be740e@EURP191.PROD.OUTLOOK.CO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cid:8f381a7f-6055-411c-8017-340a86f497d6@EURP191.PROD.OUTLOOK.CO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cid:44eede01-77bb-4b42-b178-c8de0983ebbe@EURP191.PROD.OUTLOOK.CO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cid:b7110445-4f4c-47b2-b87e-38b02d17a118@EURP191.PROD.OUTLOOK.COM"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COM"/><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cid:803e7849-f3fd-4542-8211-036e5898d96a@EURP191.PROD.OUTLOOK.COM"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cid:e9eac2a4-c4f1-4cd1-8f2b-5474cecad95f@EURP191.PROD.OUTLOOK.COM"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cid:D9FDA18E-12AB-4AF6-810C-B1BF3C0CB95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cid:0534dbd7-3c35-4fb2-90e4-637912dbbcab@EURP191.PROD.OUTLOOK.COM"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cid:522567e7-cb82-442c-be43-4cc8e9e66e18@EURP191.PROD.OUTLOOK.COM"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cid:9e3c3a45-b92b-4dad-910c-31a6ded8aa1d@EURP191.PROD.OUTLOOK.COM"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cid:fdbb50c4-5dd1-4e51-81e9-86652c246495@EURP191.PROD.OUTLOOK.COM"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cid:bc10d9bd-5c0c-41eb-a477-1e7f50527b9c@EURP191.PROD.OUTLOOK.COM"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cid:a3a9b078-3233-4546-9c6c-e04d56b5195c@EURP191.PROD.OUTLOOK.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cid:5a61ca6c-596d-4be8-a9fe-351d661a96b4@EURP191.PROD.OUTLOOK.COM"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cid:de706549-2da5-4622-9a70-0d32f55e1a69@EURP191.PROD.OUTLOOK.COM"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cid:8ee88c42-9e55-4bfe-a177-614af7e29a88@EURP191.PROD.OUTLOOK.COM"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cid:2d5e592d-7d6c-47f0-bd15-f62a26b0eb20@EURP191.PROD.OUTLOOK.COM"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cid:f4d3eca7-cd0e-49f0-a800-b3a7899d0f7b@EURP191.PROD.OUTLOOK.COM"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cid:2ba3fe00-d012-4a57-8698-ceeecac2e7d8@EURP191.PROD.OUTLOOK.COM"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cid:54ca65f1-7e17-4ba5-9d05-30737e39abd3@EURP191.PROD.OUTLOOK.COM"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cid:06d88149-73ba-495f-bfd6-c401465065e9@EURP191.PROD.OUTLOOK.COM"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cid:d72bb12f-7700-46b7-b4a4-5ea58ba9fd10@EURP191.PROD.OUTLOOK.COM"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cid:22034656-7208-4774-ad20-b743b96f5730@EURP191.PROD.OUTLOOK.COM"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cid:58579fad-7039-4144-a834-133cbecb0bc9@EURP191.PROD.OUTLOOK.COM"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cid:5b222504-2f52-48b4-a517-8180bb7cd9c8@EURP191.PROD.OUTLOOK.CO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cid:0381124f-e947-403f-b264-df57a9e10983@EURP191.PROD.OUTLOOK.COM"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cid:606d45a3-2c0b-4c5e-b58e-cb60453f2d24@EURP191.PROD.OUTLOOK.COM"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cid:65349d6b-5b6d-4dee-a8d7-4fb1480bba1e@EURP191.PROD.OUTLOOK.COM"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cid:c1600d97-4892-4e36-9706-de4d1ab315ae@EURP191.PROD.OUTLOOK.COM"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cid:39060eed-6788-485e-a045-ac8731874b82@EURP191.PROD.OUTLOOK.COM"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cid:33edaeab-2f4b-49a4-8bf9-a1f6af7bce7e@EURP191.PROD.OUTLOOK.COM"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cid:38b3ced7-30c2-4959-8151-faef17a66749@EURP191.PROD.OUTLOOK.COM"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cid:2af1480a-a258-40f2-a548-76bb55d5d806@EURP191.PROD.OUTLOOK.COM"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cid:f8948269-8988-445d-bb2e-904f5cccf58f@EURP191.PROD.OUTLOOK.COM"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cid:67ab2de8-4cd9-4f53-b253-c2f3b56c60eb@EURP191.PROD.OUTLOOK.COM"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cid:00de6da7-ec91-4c4a-9438-024a033c8344@EURP191.PROD.OUTLOOK.COM"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cid:d22d16ec-6d48-4df6-bd6b-99fc1a5ce06f@EURP191.PROD.OUTLOOK.COM"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cid:53f70058-842f-40a2-8db4-c7883a3a8cf1@EURP191.PROD.OUTLOOK.COM"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2.COM"/><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C5A73C-4FD9-448B-8F30-AED5DEF287D9}"/>
              </a:ext>
            </a:extLst>
          </p:cNvPr>
          <p:cNvSpPr>
            <a:spLocks noGrp="1"/>
          </p:cNvSpPr>
          <p:nvPr>
            <p:ph type="ctrTitle"/>
          </p:nvPr>
        </p:nvSpPr>
        <p:spPr/>
        <p:txBody>
          <a:bodyPr>
            <a:normAutofit fontScale="90000"/>
          </a:bodyPr>
          <a:lstStyle/>
          <a:p>
            <a:r>
              <a:rPr lang="fr-RE" dirty="0"/>
              <a:t>      </a:t>
            </a:r>
            <a:br>
              <a:rPr lang="fr-RE" dirty="0"/>
            </a:br>
            <a:br>
              <a:rPr lang="fr-RE" dirty="0"/>
            </a:br>
            <a:r>
              <a:rPr lang="fr-RE" b="1" dirty="0"/>
              <a:t>Mieux coter en médecine générale en 2023</a:t>
            </a:r>
            <a:br>
              <a:rPr lang="fr-RE" b="1" dirty="0"/>
            </a:br>
            <a:r>
              <a:rPr lang="fr-RE" dirty="0"/>
              <a:t> </a:t>
            </a:r>
          </a:p>
        </p:txBody>
      </p:sp>
      <p:sp>
        <p:nvSpPr>
          <p:cNvPr id="3" name="Sous-titre 2">
            <a:extLst>
              <a:ext uri="{FF2B5EF4-FFF2-40B4-BE49-F238E27FC236}">
                <a16:creationId xmlns:a16="http://schemas.microsoft.com/office/drawing/2014/main" id="{551BC1D7-1021-47B1-B2DD-070D2BD9F725}"/>
              </a:ext>
            </a:extLst>
          </p:cNvPr>
          <p:cNvSpPr>
            <a:spLocks noGrp="1"/>
          </p:cNvSpPr>
          <p:nvPr>
            <p:ph type="subTitle" idx="1"/>
          </p:nvPr>
        </p:nvSpPr>
        <p:spPr/>
        <p:txBody>
          <a:bodyPr>
            <a:normAutofit fontScale="55000" lnSpcReduction="20000"/>
          </a:bodyPr>
          <a:lstStyle/>
          <a:p>
            <a:r>
              <a:rPr lang="fr-RE" sz="4400" dirty="0">
                <a:latin typeface="Calibri Light" panose="020F0302020204030204" pitchFamily="34" charset="0"/>
                <a:cs typeface="Calibri Light" panose="020F0302020204030204" pitchFamily="34" charset="0"/>
              </a:rPr>
              <a:t>Dr Hossenbocus Faizal</a:t>
            </a:r>
          </a:p>
          <a:p>
            <a:r>
              <a:rPr lang="fr-RE" sz="4400" dirty="0">
                <a:latin typeface="Calibri Light" panose="020F0302020204030204" pitchFamily="34" charset="0"/>
                <a:cs typeface="Calibri Light" panose="020F0302020204030204" pitchFamily="34" charset="0"/>
              </a:rPr>
              <a:t>Président de l’AME </a:t>
            </a:r>
          </a:p>
          <a:p>
            <a:r>
              <a:rPr lang="fr-RE" sz="4400" dirty="0">
                <a:latin typeface="Calibri Light" panose="020F0302020204030204" pitchFamily="34" charset="0"/>
                <a:cs typeface="Calibri Light" panose="020F0302020204030204" pitchFamily="34" charset="0"/>
              </a:rPr>
              <a:t>Le 4 Juillet 2023</a:t>
            </a:r>
          </a:p>
          <a:p>
            <a:r>
              <a:rPr lang="fr-RE" sz="4400" dirty="0">
                <a:latin typeface="Calibri Light" panose="020F0302020204030204" pitchFamily="34" charset="0"/>
                <a:cs typeface="Calibri Light" panose="020F0302020204030204" pitchFamily="34" charset="0"/>
              </a:rPr>
              <a:t>https://www.amereunion.com</a:t>
            </a:r>
          </a:p>
        </p:txBody>
      </p:sp>
    </p:spTree>
    <p:extLst>
      <p:ext uri="{BB962C8B-B14F-4D97-AF65-F5344CB8AC3E}">
        <p14:creationId xmlns:p14="http://schemas.microsoft.com/office/powerpoint/2010/main" val="312007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D90694-6B24-4DA9-ACF2-27033BF374DC}"/>
              </a:ext>
            </a:extLst>
          </p:cNvPr>
          <p:cNvSpPr>
            <a:spLocks noGrp="1"/>
          </p:cNvSpPr>
          <p:nvPr>
            <p:ph type="title"/>
          </p:nvPr>
        </p:nvSpPr>
        <p:spPr/>
        <p:txBody>
          <a:bodyPr/>
          <a:lstStyle/>
          <a:p>
            <a:r>
              <a:rPr lang="fr-RE" dirty="0"/>
              <a:t>Tests d’évaluation : non cumulable</a:t>
            </a:r>
          </a:p>
        </p:txBody>
      </p:sp>
      <p:sp>
        <p:nvSpPr>
          <p:cNvPr id="3" name="Espace réservé du contenu 2">
            <a:extLst>
              <a:ext uri="{FF2B5EF4-FFF2-40B4-BE49-F238E27FC236}">
                <a16:creationId xmlns:a16="http://schemas.microsoft.com/office/drawing/2014/main" id="{27F2F294-9C0A-4C1C-8B6C-3122F63AB50A}"/>
              </a:ext>
            </a:extLst>
          </p:cNvPr>
          <p:cNvSpPr>
            <a:spLocks noGrp="1"/>
          </p:cNvSpPr>
          <p:nvPr>
            <p:ph idx="1"/>
          </p:nvPr>
        </p:nvSpPr>
        <p:spPr/>
        <p:txBody>
          <a:bodyPr>
            <a:normAutofit fontScale="92500" lnSpcReduction="20000"/>
          </a:bodyPr>
          <a:lstStyle/>
          <a:p>
            <a:r>
              <a:rPr lang="fr-RE" dirty="0"/>
              <a:t>Test d’évaluation d’une dépression  ALQP003: 71,19 euros (depuis le 01/04/2022 avenant 9: majoration 3 %)</a:t>
            </a:r>
          </a:p>
          <a:p>
            <a:r>
              <a:rPr lang="fr-RE" dirty="0"/>
              <a:t>-exemple de motifs: docteur je n’ai pas le moral, je ne dort pas bien, je suis stressé, j’ai des bouffées d’angoisse, je n’ai plus d’appétit, j’ai des soucis au travail, suis harcelé moralement, j’ai des problèmes avec mon conjoint </a:t>
            </a:r>
            <a:r>
              <a:rPr lang="fr-RE" dirty="0" err="1"/>
              <a:t>etc</a:t>
            </a:r>
            <a:endParaRPr lang="fr-RE" dirty="0"/>
          </a:p>
          <a:p>
            <a:r>
              <a:rPr lang="fr-RE" dirty="0"/>
              <a:t>- </a:t>
            </a:r>
            <a:r>
              <a:rPr lang="fr-RE" b="1" dirty="0"/>
              <a:t>1 fois par an</a:t>
            </a:r>
            <a:r>
              <a:rPr lang="fr-RE" dirty="0"/>
              <a:t>. Utiliser une de ces échelles : Hamilton, MADRS, BECK, MMPI etc…</a:t>
            </a:r>
          </a:p>
          <a:p>
            <a:r>
              <a:rPr lang="fr-RE" dirty="0"/>
              <a:t>Pour les pathologies chroniques ex cardiopathies ou BPCO, on peut faire une évaluation annuelle de la dépression et donc la coter.</a:t>
            </a:r>
          </a:p>
          <a:p>
            <a:r>
              <a:rPr lang="fr-RE" dirty="0"/>
              <a:t>Test d’évaluation d’un déficit cognitif  ALQP006: 71,19 euros</a:t>
            </a:r>
          </a:p>
          <a:p>
            <a:r>
              <a:rPr lang="fr-RE" dirty="0"/>
              <a:t>-exemple de motif : troubles de mémoire, DTS, oublis </a:t>
            </a:r>
            <a:r>
              <a:rPr lang="fr-RE" dirty="0" err="1"/>
              <a:t>etc</a:t>
            </a:r>
            <a:endParaRPr lang="fr-RE" dirty="0"/>
          </a:p>
          <a:p>
            <a:r>
              <a:rPr lang="fr-RE" dirty="0"/>
              <a:t>- </a:t>
            </a:r>
            <a:r>
              <a:rPr lang="fr-RE" b="1" dirty="0"/>
              <a:t>1 fois par an </a:t>
            </a:r>
            <a:r>
              <a:rPr lang="fr-RE" dirty="0"/>
              <a:t>: évaluer avec MMSE, MOCA, 5 mots de Dubois, Codex etc…</a:t>
            </a:r>
          </a:p>
          <a:p>
            <a:endParaRPr lang="fr-RE" dirty="0"/>
          </a:p>
        </p:txBody>
      </p:sp>
    </p:spTree>
    <p:extLst>
      <p:ext uri="{BB962C8B-B14F-4D97-AF65-F5344CB8AC3E}">
        <p14:creationId xmlns:p14="http://schemas.microsoft.com/office/powerpoint/2010/main" val="2636386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C6A7EF-32FD-41B9-8F29-2CC06FFEAA6C}"/>
              </a:ext>
            </a:extLst>
          </p:cNvPr>
          <p:cNvSpPr>
            <a:spLocks noGrp="1"/>
          </p:cNvSpPr>
          <p:nvPr>
            <p:ph type="title"/>
          </p:nvPr>
        </p:nvSpPr>
        <p:spPr/>
        <p:txBody>
          <a:bodyPr/>
          <a:lstStyle/>
          <a:p>
            <a:r>
              <a:rPr lang="fr-RE" dirty="0"/>
              <a:t>Consultations de sortie hospitalisation</a:t>
            </a:r>
          </a:p>
        </p:txBody>
      </p:sp>
      <p:sp>
        <p:nvSpPr>
          <p:cNvPr id="3" name="Espace réservé du contenu 2">
            <a:extLst>
              <a:ext uri="{FF2B5EF4-FFF2-40B4-BE49-F238E27FC236}">
                <a16:creationId xmlns:a16="http://schemas.microsoft.com/office/drawing/2014/main" id="{C39DE889-7C5F-48AC-94F3-E5EB5462D34B}"/>
              </a:ext>
            </a:extLst>
          </p:cNvPr>
          <p:cNvSpPr>
            <a:spLocks noGrp="1"/>
          </p:cNvSpPr>
          <p:nvPr>
            <p:ph idx="1"/>
          </p:nvPr>
        </p:nvSpPr>
        <p:spPr/>
        <p:txBody>
          <a:bodyPr>
            <a:normAutofit lnSpcReduction="10000"/>
          </a:bodyPr>
          <a:lstStyle/>
          <a:p>
            <a:r>
              <a:rPr lang="fr-RE" dirty="0"/>
              <a:t>MIC: dans les </a:t>
            </a:r>
            <a:r>
              <a:rPr lang="fr-RE" b="1" dirty="0"/>
              <a:t>2</a:t>
            </a:r>
            <a:r>
              <a:rPr lang="fr-RE" dirty="0"/>
              <a:t> mois suite à une hospitalisation pour décompensation d’une insuffisance cardiaque. Cumulable avec GS ou VGS+MD : 27,60 GS + MIC : 57,20 euros</a:t>
            </a:r>
          </a:p>
          <a:p>
            <a:r>
              <a:rPr lang="fr-RE" dirty="0"/>
              <a:t>VGS + MD + MIC : 67,20 euros</a:t>
            </a:r>
          </a:p>
          <a:p>
            <a:r>
              <a:rPr lang="fr-RE" dirty="0"/>
              <a:t>MSH: dans </a:t>
            </a:r>
            <a:r>
              <a:rPr lang="fr-RE" b="1" dirty="0"/>
              <a:t>le</a:t>
            </a:r>
            <a:r>
              <a:rPr lang="fr-RE" dirty="0"/>
              <a:t> mois suite à une hospitalisation pour décompensation pathologie complexe (notion de sévérité). Cumulable avec GS ou VGS 27,60 </a:t>
            </a:r>
          </a:p>
          <a:p>
            <a:r>
              <a:rPr lang="fr-RE" dirty="0"/>
              <a:t>GS + MSH: 57,20 euros</a:t>
            </a:r>
          </a:p>
          <a:p>
            <a:r>
              <a:rPr lang="fr-RE" dirty="0"/>
              <a:t>VGS + MD + MSH: 67,20 euros</a:t>
            </a:r>
          </a:p>
          <a:p>
            <a:r>
              <a:rPr lang="fr-RE" dirty="0"/>
              <a:t>ATTENTION MIC ET MSH NE PEUVENT ETRE ASSOCIEES</a:t>
            </a:r>
          </a:p>
        </p:txBody>
      </p:sp>
    </p:spTree>
    <p:extLst>
      <p:ext uri="{BB962C8B-B14F-4D97-AF65-F5344CB8AC3E}">
        <p14:creationId xmlns:p14="http://schemas.microsoft.com/office/powerpoint/2010/main" val="2099456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CD67F8-5FF9-4781-87D7-D5D8A7A46B8A}"/>
              </a:ext>
            </a:extLst>
          </p:cNvPr>
          <p:cNvSpPr>
            <a:spLocks noGrp="1"/>
          </p:cNvSpPr>
          <p:nvPr>
            <p:ph type="title"/>
          </p:nvPr>
        </p:nvSpPr>
        <p:spPr/>
        <p:txBody>
          <a:bodyPr/>
          <a:lstStyle/>
          <a:p>
            <a:r>
              <a:rPr lang="fr-RE" dirty="0"/>
              <a:t>Majoration Urgences</a:t>
            </a:r>
          </a:p>
        </p:txBody>
      </p:sp>
      <p:sp>
        <p:nvSpPr>
          <p:cNvPr id="3" name="Espace réservé du contenu 2">
            <a:extLst>
              <a:ext uri="{FF2B5EF4-FFF2-40B4-BE49-F238E27FC236}">
                <a16:creationId xmlns:a16="http://schemas.microsoft.com/office/drawing/2014/main" id="{F3CBC30B-C097-4F38-AF5E-1D0435BA3F36}"/>
              </a:ext>
            </a:extLst>
          </p:cNvPr>
          <p:cNvSpPr>
            <a:spLocks noGrp="1"/>
          </p:cNvSpPr>
          <p:nvPr>
            <p:ph idx="1"/>
          </p:nvPr>
        </p:nvSpPr>
        <p:spPr/>
        <p:txBody>
          <a:bodyPr>
            <a:normAutofit fontScale="85000" lnSpcReduction="20000"/>
          </a:bodyPr>
          <a:lstStyle/>
          <a:p>
            <a:r>
              <a:rPr lang="fr-RE" dirty="0"/>
              <a:t>MUT : 5 euros : Majoration Urgence médecin traitant: Quand on adresse un patient vers un médecin du 2</a:t>
            </a:r>
            <a:r>
              <a:rPr lang="fr-RE" baseline="30000" dirty="0"/>
              <a:t>e</a:t>
            </a:r>
            <a:r>
              <a:rPr lang="fr-RE" dirty="0"/>
              <a:t> recours dans les 48 h (le médecin correspondant cote MCU majoration correspondant Urgence 15 euros)</a:t>
            </a:r>
          </a:p>
          <a:p>
            <a:r>
              <a:rPr lang="fr-RE" dirty="0"/>
              <a:t>Ex: vous adressez un patient à un cardio, gastro, neuro ou autre spécialiste et vous avez un RDV dans les 48 h, vous pouvez coter </a:t>
            </a:r>
          </a:p>
          <a:p>
            <a:r>
              <a:rPr lang="fr-RE" dirty="0"/>
              <a:t>GS + MUT: 34,60 euros</a:t>
            </a:r>
          </a:p>
          <a:p>
            <a:r>
              <a:rPr lang="fr-RE" dirty="0"/>
              <a:t>ATTENTION : conseille de noter la date de RDV dans le dossier en cas contrôle.</a:t>
            </a:r>
          </a:p>
          <a:p>
            <a:r>
              <a:rPr lang="fr-RE" dirty="0"/>
              <a:t>MRT: 15 euros: Majoration Régulation médecin traitant. Pour une consultation réalisée en urgences à la demande du centre 15 pendant les horaires du cabinet.</a:t>
            </a:r>
          </a:p>
          <a:p>
            <a:r>
              <a:rPr lang="fr-RE" dirty="0"/>
              <a:t>GS + MRT : 44,60 euros</a:t>
            </a:r>
          </a:p>
          <a:p>
            <a:r>
              <a:rPr lang="fr-RE" dirty="0"/>
              <a:t>MU : 23,26 : Visite en urgences le jour, quitter le cabinet en semaine et en urgence (hors PDSA)</a:t>
            </a:r>
          </a:p>
          <a:p>
            <a:r>
              <a:rPr lang="fr-RE" dirty="0"/>
              <a:t>VGS + MU : 52,86 euros</a:t>
            </a:r>
          </a:p>
          <a:p>
            <a:endParaRPr lang="fr-RE" dirty="0"/>
          </a:p>
        </p:txBody>
      </p:sp>
    </p:spTree>
    <p:extLst>
      <p:ext uri="{BB962C8B-B14F-4D97-AF65-F5344CB8AC3E}">
        <p14:creationId xmlns:p14="http://schemas.microsoft.com/office/powerpoint/2010/main" val="273956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F6CF41-1EED-4396-AF40-B5CC284FEFB9}"/>
              </a:ext>
            </a:extLst>
          </p:cNvPr>
          <p:cNvSpPr>
            <a:spLocks noGrp="1"/>
          </p:cNvSpPr>
          <p:nvPr>
            <p:ph type="title"/>
          </p:nvPr>
        </p:nvSpPr>
        <p:spPr/>
        <p:txBody>
          <a:bodyPr/>
          <a:lstStyle/>
          <a:p>
            <a:r>
              <a:rPr lang="fr-RE" dirty="0"/>
              <a:t>Coordination</a:t>
            </a:r>
          </a:p>
        </p:txBody>
      </p:sp>
      <p:sp>
        <p:nvSpPr>
          <p:cNvPr id="3" name="Espace réservé du contenu 2">
            <a:extLst>
              <a:ext uri="{FF2B5EF4-FFF2-40B4-BE49-F238E27FC236}">
                <a16:creationId xmlns:a16="http://schemas.microsoft.com/office/drawing/2014/main" id="{ED18EACB-115B-4BFD-AFA6-BC72E5F8F829}"/>
              </a:ext>
            </a:extLst>
          </p:cNvPr>
          <p:cNvSpPr>
            <a:spLocks noGrp="1"/>
          </p:cNvSpPr>
          <p:nvPr>
            <p:ph idx="1"/>
          </p:nvPr>
        </p:nvSpPr>
        <p:spPr/>
        <p:txBody>
          <a:bodyPr/>
          <a:lstStyle/>
          <a:p>
            <a:r>
              <a:rPr lang="fr-RE" dirty="0"/>
              <a:t>MCG : 5 euros : Majoration Coordination Généraliste</a:t>
            </a:r>
          </a:p>
          <a:p>
            <a:r>
              <a:rPr lang="fr-RE" dirty="0"/>
              <a:t>Rémunère la coordination entre 2 médecins généralistes.</a:t>
            </a:r>
          </a:p>
          <a:p>
            <a:r>
              <a:rPr lang="fr-RE" dirty="0"/>
              <a:t>GS + MCG : 34,60 (cumulable avec MEG)</a:t>
            </a:r>
          </a:p>
          <a:p>
            <a:r>
              <a:rPr lang="fr-RE" dirty="0"/>
              <a:t>Ex: Patient hors secteur, hors résidence habituelle (vacances par exemple)</a:t>
            </a:r>
          </a:p>
          <a:p>
            <a:r>
              <a:rPr lang="fr-RE" dirty="0"/>
              <a:t>Ou adresser par son MT pour des soins itératifs </a:t>
            </a:r>
          </a:p>
          <a:p>
            <a:r>
              <a:rPr lang="fr-RE" dirty="0"/>
              <a:t>Retour au MT avec courrier.</a:t>
            </a:r>
          </a:p>
          <a:p>
            <a:r>
              <a:rPr lang="fr-RE" dirty="0"/>
              <a:t>Même si le patient n’a pas de MT déclaré</a:t>
            </a:r>
          </a:p>
          <a:p>
            <a:endParaRPr lang="fr-RE" dirty="0"/>
          </a:p>
          <a:p>
            <a:endParaRPr lang="fr-RE" dirty="0"/>
          </a:p>
        </p:txBody>
      </p:sp>
    </p:spTree>
    <p:extLst>
      <p:ext uri="{BB962C8B-B14F-4D97-AF65-F5344CB8AC3E}">
        <p14:creationId xmlns:p14="http://schemas.microsoft.com/office/powerpoint/2010/main" val="943218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DA9D8C-EDEA-4A44-979A-04BA6968CB69}"/>
              </a:ext>
            </a:extLst>
          </p:cNvPr>
          <p:cNvSpPr>
            <a:spLocks noGrp="1"/>
          </p:cNvSpPr>
          <p:nvPr>
            <p:ph type="title"/>
          </p:nvPr>
        </p:nvSpPr>
        <p:spPr/>
        <p:txBody>
          <a:bodyPr/>
          <a:lstStyle/>
          <a:p>
            <a:r>
              <a:rPr lang="fr-RE" dirty="0"/>
              <a:t>Visites</a:t>
            </a:r>
          </a:p>
        </p:txBody>
      </p:sp>
      <p:sp>
        <p:nvSpPr>
          <p:cNvPr id="3" name="Espace réservé du contenu 2">
            <a:extLst>
              <a:ext uri="{FF2B5EF4-FFF2-40B4-BE49-F238E27FC236}">
                <a16:creationId xmlns:a16="http://schemas.microsoft.com/office/drawing/2014/main" id="{166FE42F-D7AC-44CC-A33F-9C0E84863679}"/>
              </a:ext>
            </a:extLst>
          </p:cNvPr>
          <p:cNvSpPr>
            <a:spLocks noGrp="1"/>
          </p:cNvSpPr>
          <p:nvPr>
            <p:ph idx="1"/>
          </p:nvPr>
        </p:nvSpPr>
        <p:spPr>
          <a:xfrm>
            <a:off x="838200" y="1690688"/>
            <a:ext cx="10515600" cy="4486275"/>
          </a:xfrm>
        </p:spPr>
        <p:txBody>
          <a:bodyPr>
            <a:normAutofit lnSpcReduction="10000"/>
          </a:bodyPr>
          <a:lstStyle/>
          <a:p>
            <a:r>
              <a:rPr lang="fr-RE" dirty="0"/>
              <a:t>Visite à domicile justifiée: VGS + MD : 29,60 + 10: 39,60</a:t>
            </a:r>
          </a:p>
          <a:p>
            <a:r>
              <a:rPr lang="fr-RE" dirty="0"/>
              <a:t>Visite à domicile justifiée enfant 0-6 ans: VGS + MD + MEG: 29,60+10+5: 44,60</a:t>
            </a:r>
          </a:p>
          <a:p>
            <a:r>
              <a:rPr lang="fr-RE" dirty="0"/>
              <a:t>IK: Possible si patient réside dans une autre agglomération et si distance supérieur à 2 kms en plaine et 1 km en montagne entre votre cabinet et lieu de vie. </a:t>
            </a:r>
          </a:p>
          <a:p>
            <a:r>
              <a:rPr lang="fr-RE" dirty="0"/>
              <a:t>. 0,73 euros en plaine</a:t>
            </a:r>
          </a:p>
          <a:p>
            <a:r>
              <a:rPr lang="fr-RE" dirty="0"/>
              <a:t>. 1,10 euros en montagne</a:t>
            </a:r>
          </a:p>
          <a:p>
            <a:r>
              <a:rPr lang="fr-RE" dirty="0"/>
              <a:t>ATTENTION: abattement de 4 kms AR en plaine et 2 kms AR en montagne</a:t>
            </a:r>
          </a:p>
        </p:txBody>
      </p:sp>
    </p:spTree>
    <p:extLst>
      <p:ext uri="{BB962C8B-B14F-4D97-AF65-F5344CB8AC3E}">
        <p14:creationId xmlns:p14="http://schemas.microsoft.com/office/powerpoint/2010/main" val="126560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CF7796-700F-4A66-BC27-2474E52DE513}"/>
              </a:ext>
            </a:extLst>
          </p:cNvPr>
          <p:cNvSpPr>
            <a:spLocks noGrp="1"/>
          </p:cNvSpPr>
          <p:nvPr>
            <p:ph type="title"/>
          </p:nvPr>
        </p:nvSpPr>
        <p:spPr/>
        <p:txBody>
          <a:bodyPr/>
          <a:lstStyle/>
          <a:p>
            <a:r>
              <a:rPr lang="fr-FR" dirty="0"/>
              <a:t>Visite (suite)</a:t>
            </a:r>
          </a:p>
        </p:txBody>
      </p:sp>
      <p:sp>
        <p:nvSpPr>
          <p:cNvPr id="3" name="Espace réservé du contenu 2">
            <a:extLst>
              <a:ext uri="{FF2B5EF4-FFF2-40B4-BE49-F238E27FC236}">
                <a16:creationId xmlns:a16="http://schemas.microsoft.com/office/drawing/2014/main" id="{3590F171-005E-4D30-AFE1-52001F467C5E}"/>
              </a:ext>
            </a:extLst>
          </p:cNvPr>
          <p:cNvSpPr>
            <a:spLocks noGrp="1"/>
          </p:cNvSpPr>
          <p:nvPr>
            <p:ph idx="1"/>
          </p:nvPr>
        </p:nvSpPr>
        <p:spPr/>
        <p:txBody>
          <a:bodyPr>
            <a:normAutofit fontScale="92500" lnSpcReduction="10000"/>
          </a:bodyPr>
          <a:lstStyle/>
          <a:p>
            <a:r>
              <a:rPr lang="fr-RE" dirty="0"/>
              <a:t>Depuis le 1/4/2022 (avenant 9): 4 visites longues par an (consultation au domicile des patients): 82 euros ( VL + MD) + IK: </a:t>
            </a:r>
          </a:p>
          <a:p>
            <a:r>
              <a:rPr lang="fr-RE" dirty="0"/>
              <a:t>-Patient 80 ans et + en ALD: une par trimestre de chaque </a:t>
            </a:r>
            <a:r>
              <a:rPr lang="fr-RE" b="1" dirty="0"/>
              <a:t>année civile</a:t>
            </a:r>
          </a:p>
          <a:p>
            <a:r>
              <a:rPr lang="fr-RE" dirty="0"/>
              <a:t>-Patient atteint d’une maladie neurodégénérative: une par trimestre de chaque </a:t>
            </a:r>
            <a:r>
              <a:rPr lang="fr-RE" b="1" dirty="0"/>
              <a:t>année civile</a:t>
            </a:r>
          </a:p>
          <a:p>
            <a:r>
              <a:rPr lang="fr-RE" dirty="0"/>
              <a:t>-Patient en soins palliatifs: 4x/an: supprimé et n’est plus limité à 4/an dans le règlement arbitral</a:t>
            </a:r>
          </a:p>
          <a:p>
            <a:r>
              <a:rPr lang="fr-RE" dirty="0"/>
              <a:t>Visite en EHPAD : 3 premiers sont cotés en visite + MD et les autres en GS </a:t>
            </a:r>
          </a:p>
          <a:p>
            <a:r>
              <a:rPr lang="fr-RE" dirty="0"/>
              <a:t>-Première visite d’un patient dans l’incapacité médicale de se déplacer et âgé de +80 ans ou en ALD exonérante : Une fois lors de la déclaration de choix de MT</a:t>
            </a:r>
          </a:p>
          <a:p>
            <a:endParaRPr lang="fr-FR" dirty="0"/>
          </a:p>
        </p:txBody>
      </p:sp>
    </p:spTree>
    <p:extLst>
      <p:ext uri="{BB962C8B-B14F-4D97-AF65-F5344CB8AC3E}">
        <p14:creationId xmlns:p14="http://schemas.microsoft.com/office/powerpoint/2010/main" val="17044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54B2B5-E581-41BC-8CD7-DA0F13A1CE6A}"/>
              </a:ext>
            </a:extLst>
          </p:cNvPr>
          <p:cNvSpPr>
            <a:spLocks noGrp="1"/>
          </p:cNvSpPr>
          <p:nvPr>
            <p:ph type="title"/>
          </p:nvPr>
        </p:nvSpPr>
        <p:spPr/>
        <p:txBody>
          <a:bodyPr/>
          <a:lstStyle/>
          <a:p>
            <a:r>
              <a:rPr lang="fr-RE" dirty="0"/>
              <a:t>Consultations complexes</a:t>
            </a:r>
          </a:p>
        </p:txBody>
      </p:sp>
      <p:sp>
        <p:nvSpPr>
          <p:cNvPr id="3" name="Espace réservé du contenu 2">
            <a:extLst>
              <a:ext uri="{FF2B5EF4-FFF2-40B4-BE49-F238E27FC236}">
                <a16:creationId xmlns:a16="http://schemas.microsoft.com/office/drawing/2014/main" id="{36CDFEB3-6410-423C-80BA-985508042B44}"/>
              </a:ext>
            </a:extLst>
          </p:cNvPr>
          <p:cNvSpPr>
            <a:spLocks noGrp="1"/>
          </p:cNvSpPr>
          <p:nvPr>
            <p:ph idx="1"/>
          </p:nvPr>
        </p:nvSpPr>
        <p:spPr/>
        <p:txBody>
          <a:bodyPr>
            <a:normAutofit fontScale="85000" lnSpcReduction="20000"/>
          </a:bodyPr>
          <a:lstStyle/>
          <a:p>
            <a:r>
              <a:rPr lang="fr-RE" dirty="0"/>
              <a:t>MIS: GS + 30 euros : </a:t>
            </a:r>
            <a:r>
              <a:rPr lang="fr-RE" b="1" dirty="0"/>
              <a:t>M</a:t>
            </a:r>
            <a:r>
              <a:rPr lang="fr-RE" dirty="0"/>
              <a:t>ajoration pour information </a:t>
            </a:r>
            <a:r>
              <a:rPr lang="fr-RE" b="1" dirty="0"/>
              <a:t>I</a:t>
            </a:r>
            <a:r>
              <a:rPr lang="fr-RE" dirty="0"/>
              <a:t>nitiale et mise en place de la </a:t>
            </a:r>
            <a:r>
              <a:rPr lang="fr-RE" b="1" dirty="0"/>
              <a:t>S</a:t>
            </a:r>
            <a:r>
              <a:rPr lang="fr-RE" dirty="0"/>
              <a:t>tratégie thérapeutique dans les cas de cancer, pathologie neurologique avec caractère évolutif et/ou chronique (épilepsie, SEP, AVC, M. Huntington..), pathologie neurodégénérative (ex M. d’Alzheimer, M. Parkinson, SLA, M. à Prions). Ouvert au MT ou spécialiste (retour au MT)</a:t>
            </a:r>
          </a:p>
          <a:p>
            <a:r>
              <a:rPr lang="fr-RE" dirty="0"/>
              <a:t>PIV: GS + 30 euros: </a:t>
            </a:r>
            <a:r>
              <a:rPr lang="fr-RE" b="1" dirty="0"/>
              <a:t>P</a:t>
            </a:r>
            <a:r>
              <a:rPr lang="fr-RE" dirty="0"/>
              <a:t>rise en charge en cas d’</a:t>
            </a:r>
            <a:r>
              <a:rPr lang="fr-RE" b="1" dirty="0"/>
              <a:t>I</a:t>
            </a:r>
            <a:r>
              <a:rPr lang="fr-RE" dirty="0"/>
              <a:t>nfection par le </a:t>
            </a:r>
            <a:r>
              <a:rPr lang="fr-RE" b="1" dirty="0"/>
              <a:t>V</a:t>
            </a:r>
            <a:r>
              <a:rPr lang="fr-RE" dirty="0"/>
              <a:t>IH pour information initiale et organisation de la prise en charge. Ouvert au MT et autre spécialiste avec retour MT.</a:t>
            </a:r>
          </a:p>
          <a:p>
            <a:r>
              <a:rPr lang="fr-RE" dirty="0"/>
              <a:t>Ce sont des consultations très complexes d’annonce thérapeutique, unique et non ouverte aux patients hospitalisés</a:t>
            </a:r>
          </a:p>
          <a:p>
            <a:r>
              <a:rPr lang="fr-FR" dirty="0"/>
              <a:t>Entrée dans l’</a:t>
            </a:r>
            <a:r>
              <a:rPr lang="fr-FR" b="1" dirty="0"/>
              <a:t>a</a:t>
            </a:r>
            <a:r>
              <a:rPr lang="fr-FR" dirty="0"/>
              <a:t>ide </a:t>
            </a:r>
            <a:r>
              <a:rPr lang="fr-FR" b="1" dirty="0"/>
              <a:t>s</a:t>
            </a:r>
            <a:r>
              <a:rPr lang="fr-FR" dirty="0"/>
              <a:t>ociale à l’</a:t>
            </a:r>
            <a:r>
              <a:rPr lang="fr-FR" b="1" dirty="0"/>
              <a:t>e</a:t>
            </a:r>
            <a:r>
              <a:rPr lang="fr-FR" dirty="0"/>
              <a:t>nfance (ASE) : consultation complexe </a:t>
            </a:r>
            <a:r>
              <a:rPr lang="fr-FR" b="1" dirty="0"/>
              <a:t>CCX</a:t>
            </a:r>
            <a:r>
              <a:rPr lang="fr-FR" dirty="0"/>
              <a:t> 55,20. Permet d’effectuer le bilan de santé et de prévention obligatoire prévu à l’entrée du mineur dans le dispositif de protection de l’enfance selon la loi 14/3/2016, et de repérer les besoins en termes de prévention et de soins, qui sont inscrits dans le </a:t>
            </a:r>
            <a:r>
              <a:rPr lang="fr-FR" b="1" dirty="0"/>
              <a:t>P</a:t>
            </a:r>
            <a:r>
              <a:rPr lang="fr-FR" dirty="0"/>
              <a:t>rojet </a:t>
            </a:r>
            <a:r>
              <a:rPr lang="fr-FR" b="1" dirty="0"/>
              <a:t>P</a:t>
            </a:r>
            <a:r>
              <a:rPr lang="fr-FR" dirty="0"/>
              <a:t>our l’</a:t>
            </a:r>
            <a:r>
              <a:rPr lang="fr-FR" b="1" dirty="0"/>
              <a:t>E</a:t>
            </a:r>
            <a:r>
              <a:rPr lang="fr-FR" dirty="0"/>
              <a:t>nfant (PPE)</a:t>
            </a:r>
          </a:p>
          <a:p>
            <a:endParaRPr lang="fr-FR" dirty="0"/>
          </a:p>
          <a:p>
            <a:endParaRPr lang="fr-RE" dirty="0"/>
          </a:p>
          <a:p>
            <a:endParaRPr lang="fr-RE" dirty="0"/>
          </a:p>
          <a:p>
            <a:pPr marL="0" indent="0">
              <a:buNone/>
            </a:pPr>
            <a:endParaRPr lang="fr-RE" dirty="0"/>
          </a:p>
        </p:txBody>
      </p:sp>
    </p:spTree>
    <p:extLst>
      <p:ext uri="{BB962C8B-B14F-4D97-AF65-F5344CB8AC3E}">
        <p14:creationId xmlns:p14="http://schemas.microsoft.com/office/powerpoint/2010/main" val="116633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FF0940-C7D5-44CF-A82A-7A3E3DCD46C8}"/>
              </a:ext>
            </a:extLst>
          </p:cNvPr>
          <p:cNvSpPr>
            <a:spLocks noGrp="1"/>
          </p:cNvSpPr>
          <p:nvPr>
            <p:ph type="title"/>
          </p:nvPr>
        </p:nvSpPr>
        <p:spPr/>
        <p:txBody>
          <a:bodyPr/>
          <a:lstStyle/>
          <a:p>
            <a:r>
              <a:rPr lang="fr-RE" dirty="0"/>
              <a:t>Pédiatrie</a:t>
            </a:r>
          </a:p>
        </p:txBody>
      </p:sp>
      <p:sp>
        <p:nvSpPr>
          <p:cNvPr id="3" name="Espace réservé du contenu 2">
            <a:extLst>
              <a:ext uri="{FF2B5EF4-FFF2-40B4-BE49-F238E27FC236}">
                <a16:creationId xmlns:a16="http://schemas.microsoft.com/office/drawing/2014/main" id="{50452E71-BE70-4E8D-A11A-7405A0638938}"/>
              </a:ext>
            </a:extLst>
          </p:cNvPr>
          <p:cNvSpPr>
            <a:spLocks noGrp="1"/>
          </p:cNvSpPr>
          <p:nvPr>
            <p:ph idx="1"/>
          </p:nvPr>
        </p:nvSpPr>
        <p:spPr/>
        <p:txBody>
          <a:bodyPr>
            <a:normAutofit fontScale="70000" lnSpcReduction="20000"/>
          </a:bodyPr>
          <a:lstStyle/>
          <a:p>
            <a:r>
              <a:rPr lang="fr-RE" dirty="0"/>
              <a:t>GS  + MGE (5 euros) : Enfants 0-6 ans : 34,60 euros</a:t>
            </a:r>
          </a:p>
          <a:p>
            <a:r>
              <a:rPr lang="fr-RE" dirty="0"/>
              <a:t>COE: 55,20 euros pour examen du 8eme j, au cours du 9eme mois ou 10eme mois et examen au cours du 24eme ou 25eme mois. Mise à jour du carnet de santé et certificat à remplir. Prise en charge à 100 % en maladie (soins particuliers exonérés ou exo div 3 dans la fenêtre tiers payant de votre logiciel). Majoration MD possible si fait à domicile.</a:t>
            </a:r>
          </a:p>
          <a:p>
            <a:r>
              <a:rPr lang="fr-RE" dirty="0"/>
              <a:t>COD: 34,60 euros pris en charge à 100 % en maladie (ne plus coter maternité) Examens obligatoires 14 jours, 1, 2, 3, 4, 5, 11, 12, 16 mois (17 ou 18 mois) puis 2 ans, 3 ans, 4 ans, 5 ans.</a:t>
            </a:r>
          </a:p>
          <a:p>
            <a:r>
              <a:rPr lang="fr-RE" dirty="0"/>
              <a:t>COB: 29,60 euros pris en charge à 100 % en maladie (ne plus coter maternité)  examen entre 8 et 9 ans, 11 et 13 ans et 15 et 16 ans. </a:t>
            </a:r>
          </a:p>
          <a:p>
            <a:r>
              <a:rPr lang="fr-RE" dirty="0"/>
              <a:t>CSO: 55,20 euros: </a:t>
            </a:r>
            <a:r>
              <a:rPr lang="fr-RE" b="1" dirty="0"/>
              <a:t>C</a:t>
            </a:r>
            <a:r>
              <a:rPr lang="fr-RE" dirty="0"/>
              <a:t>onsultation </a:t>
            </a:r>
            <a:r>
              <a:rPr lang="fr-RE" b="1" dirty="0"/>
              <a:t>S</a:t>
            </a:r>
            <a:r>
              <a:rPr lang="fr-RE" dirty="0"/>
              <a:t>uivi </a:t>
            </a:r>
            <a:r>
              <a:rPr lang="fr-RE" b="1" dirty="0"/>
              <a:t>O</a:t>
            </a:r>
            <a:r>
              <a:rPr lang="fr-RE" dirty="0"/>
              <a:t>bésité: Enfant de 3 à 12 ans inclus en risque avéré d’obésité (sur la base de suivi de la courbe de corpulence: IMC sup ou égal seuil IOTF-30). Peut être coté </a:t>
            </a:r>
            <a:r>
              <a:rPr lang="fr-RE" b="1" dirty="0"/>
              <a:t>2</a:t>
            </a:r>
            <a:r>
              <a:rPr lang="fr-RE" dirty="0"/>
              <a:t> </a:t>
            </a:r>
            <a:r>
              <a:rPr lang="fr-RE" b="1" dirty="0"/>
              <a:t>fois par an</a:t>
            </a:r>
            <a:r>
              <a:rPr lang="fr-RE" dirty="0"/>
              <a:t>. Il faut être </a:t>
            </a:r>
            <a:r>
              <a:rPr lang="fr-RE" b="1" dirty="0"/>
              <a:t>MT déclaré</a:t>
            </a:r>
            <a:r>
              <a:rPr lang="fr-RE" dirty="0"/>
              <a:t>. Penser à peser et mesurer la taille des enfants. Faut rechercher d’éventuels signes de pathologie ou de comorbidité associés, de souffrance psychologique. Expliquer le diagnostic à la famille et propose une prise en charge que le MT coordonne. Inscrit les conclusions de cette consultation dans le dossier médical. Code de transmission CCX. Majoration MD possible si fait à domicile.</a:t>
            </a:r>
          </a:p>
        </p:txBody>
      </p:sp>
    </p:spTree>
    <p:extLst>
      <p:ext uri="{BB962C8B-B14F-4D97-AF65-F5344CB8AC3E}">
        <p14:creationId xmlns:p14="http://schemas.microsoft.com/office/powerpoint/2010/main" val="3496522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F8FD68-2D3E-4909-A2C6-11E37000B811}"/>
              </a:ext>
            </a:extLst>
          </p:cNvPr>
          <p:cNvSpPr>
            <a:spLocks noGrp="1"/>
          </p:cNvSpPr>
          <p:nvPr>
            <p:ph type="title"/>
          </p:nvPr>
        </p:nvSpPr>
        <p:spPr/>
        <p:txBody>
          <a:bodyPr/>
          <a:lstStyle/>
          <a:p>
            <a:r>
              <a:rPr lang="fr-RE" dirty="0"/>
              <a:t>(suite)</a:t>
            </a:r>
          </a:p>
        </p:txBody>
      </p:sp>
      <p:sp>
        <p:nvSpPr>
          <p:cNvPr id="3" name="Espace réservé du contenu 2">
            <a:extLst>
              <a:ext uri="{FF2B5EF4-FFF2-40B4-BE49-F238E27FC236}">
                <a16:creationId xmlns:a16="http://schemas.microsoft.com/office/drawing/2014/main" id="{B7C92D8E-08A5-4201-89E9-AB80DA8E1CF7}"/>
              </a:ext>
            </a:extLst>
          </p:cNvPr>
          <p:cNvSpPr>
            <a:spLocks noGrp="1"/>
          </p:cNvSpPr>
          <p:nvPr>
            <p:ph idx="1"/>
          </p:nvPr>
        </p:nvSpPr>
        <p:spPr/>
        <p:txBody>
          <a:bodyPr>
            <a:normAutofit fontScale="85000" lnSpcReduction="20000"/>
          </a:bodyPr>
          <a:lstStyle/>
          <a:p>
            <a:r>
              <a:rPr lang="fr-RE" dirty="0"/>
              <a:t>CTE: 72 euros: </a:t>
            </a:r>
            <a:r>
              <a:rPr lang="fr-RE" b="1" dirty="0"/>
              <a:t>C</a:t>
            </a:r>
            <a:r>
              <a:rPr lang="fr-RE" dirty="0"/>
              <a:t>onsultation </a:t>
            </a:r>
            <a:r>
              <a:rPr lang="fr-RE" b="1" dirty="0"/>
              <a:t>T</a:t>
            </a:r>
            <a:r>
              <a:rPr lang="fr-RE" dirty="0"/>
              <a:t>rouble </a:t>
            </a:r>
            <a:r>
              <a:rPr lang="fr-RE" b="1" dirty="0"/>
              <a:t>E</a:t>
            </a:r>
            <a:r>
              <a:rPr lang="fr-RE" dirty="0"/>
              <a:t>nfant. Consultation de repérage des troubles du spectre autistique (TSA). Depuis le 01/04/2022 (avenant 9): extension aux  TND (troubles du neurodéveloppement). Cette consultation a pour but de confirmer ou d’infirmer un risque de TND avec un examen clinique approfondie, dépistage trouble auditif / visuel et test de repérage adaptés à l’âge de l’enfant selon reco HAS (questionnaire PCO). Pour les Médecins avec une formation spécifique ! Code de transmission CCE </a:t>
            </a:r>
          </a:p>
          <a:p>
            <a:r>
              <a:rPr lang="fr-RE" dirty="0"/>
              <a:t>CTE :72 euros : repérage des signes d’un trouble de la relation précoce mère/enfant</a:t>
            </a:r>
          </a:p>
          <a:p>
            <a:r>
              <a:rPr lang="fr-RE" dirty="0"/>
              <a:t>CSE: 55,20: </a:t>
            </a:r>
            <a:r>
              <a:rPr lang="fr-RE" b="1" dirty="0"/>
              <a:t>C</a:t>
            </a:r>
            <a:r>
              <a:rPr lang="fr-RE" dirty="0"/>
              <a:t>onsultation </a:t>
            </a:r>
            <a:r>
              <a:rPr lang="fr-RE" b="1" dirty="0"/>
              <a:t>S</a:t>
            </a:r>
            <a:r>
              <a:rPr lang="fr-RE" dirty="0"/>
              <a:t>uivi </a:t>
            </a:r>
            <a:r>
              <a:rPr lang="fr-RE" b="1" dirty="0"/>
              <a:t>E</a:t>
            </a:r>
            <a:r>
              <a:rPr lang="fr-RE" dirty="0"/>
              <a:t>nfant. Consultation annuelle de suivi, coordination et prise en charge d’un enfant autiste (MG, Pédiatre et psychiatre)</a:t>
            </a:r>
          </a:p>
          <a:p>
            <a:r>
              <a:rPr lang="fr-RE" dirty="0"/>
              <a:t>CDRP002: 48,51 euros: dépistage clinique et audiométrique de la surdité avant 3 ans. Utilisation d’un test validé type </a:t>
            </a:r>
            <a:r>
              <a:rPr lang="fr-RE" dirty="0" err="1"/>
              <a:t>sensory</a:t>
            </a:r>
            <a:r>
              <a:rPr lang="fr-RE" dirty="0"/>
              <a:t> baby test. Peut être associé au dépistage des troubles visuels (test de Lang) BLQP010 25,32 euros. On peut coter les deux </a:t>
            </a:r>
          </a:p>
        </p:txBody>
      </p:sp>
    </p:spTree>
    <p:extLst>
      <p:ext uri="{BB962C8B-B14F-4D97-AF65-F5344CB8AC3E}">
        <p14:creationId xmlns:p14="http://schemas.microsoft.com/office/powerpoint/2010/main" val="1037647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656BB-51BA-4EB5-903D-9E5D29EE3C53}"/>
              </a:ext>
            </a:extLst>
          </p:cNvPr>
          <p:cNvSpPr>
            <a:spLocks noGrp="1"/>
          </p:cNvSpPr>
          <p:nvPr>
            <p:ph type="title"/>
          </p:nvPr>
        </p:nvSpPr>
        <p:spPr/>
        <p:txBody>
          <a:bodyPr/>
          <a:lstStyle/>
          <a:p>
            <a:r>
              <a:rPr lang="fr-RE" dirty="0"/>
              <a:t>Contraception des jeunes filles</a:t>
            </a:r>
          </a:p>
        </p:txBody>
      </p:sp>
      <p:sp>
        <p:nvSpPr>
          <p:cNvPr id="3" name="Espace réservé du contenu 2">
            <a:extLst>
              <a:ext uri="{FF2B5EF4-FFF2-40B4-BE49-F238E27FC236}">
                <a16:creationId xmlns:a16="http://schemas.microsoft.com/office/drawing/2014/main" id="{72B49CFC-4B95-420D-8950-8154A822B4D4}"/>
              </a:ext>
            </a:extLst>
          </p:cNvPr>
          <p:cNvSpPr>
            <a:spLocks noGrp="1"/>
          </p:cNvSpPr>
          <p:nvPr>
            <p:ph idx="1"/>
          </p:nvPr>
        </p:nvSpPr>
        <p:spPr/>
        <p:txBody>
          <a:bodyPr>
            <a:normAutofit/>
          </a:bodyPr>
          <a:lstStyle/>
          <a:p>
            <a:r>
              <a:rPr lang="fr-RE" dirty="0"/>
              <a:t>CCP: 55,20: Cotation une fois. </a:t>
            </a:r>
            <a:r>
              <a:rPr lang="fr-RE" b="1" dirty="0"/>
              <a:t>C</a:t>
            </a:r>
            <a:r>
              <a:rPr lang="fr-RE" dirty="0"/>
              <a:t>onsultation de </a:t>
            </a:r>
            <a:r>
              <a:rPr lang="fr-RE" b="1" dirty="0"/>
              <a:t>C</a:t>
            </a:r>
            <a:r>
              <a:rPr lang="fr-RE" dirty="0"/>
              <a:t>ontraception et de </a:t>
            </a:r>
            <a:r>
              <a:rPr lang="fr-RE" b="1" dirty="0"/>
              <a:t>P</a:t>
            </a:r>
            <a:r>
              <a:rPr lang="fr-RE" dirty="0"/>
              <a:t>revention pour une fille mineure (15 à 18 ans) et depuis le 01/04/2022 (avenant 9) élargissement à la première consultation de santé sexuelle, de contraception et de prévention des MST pour toutes les femmes âgées de moins de </a:t>
            </a:r>
            <a:r>
              <a:rPr lang="fr-RE" b="1" dirty="0"/>
              <a:t>26</a:t>
            </a:r>
            <a:r>
              <a:rPr lang="fr-RE" dirty="0"/>
              <a:t> ans. </a:t>
            </a:r>
          </a:p>
          <a:p>
            <a:pPr marL="0" indent="0">
              <a:buNone/>
            </a:pPr>
            <a:r>
              <a:rPr lang="fr-RE" dirty="0"/>
              <a:t>-Permet d’aborder des sujets relatifs à la santé sexuelle et reproductive dans une approche globale. </a:t>
            </a:r>
          </a:p>
          <a:p>
            <a:pPr marL="0" indent="0">
              <a:buNone/>
            </a:pPr>
            <a:r>
              <a:rPr lang="fr-RE" dirty="0"/>
              <a:t>-Prise en charge à 100 % (exo div3 ou soins exonérés particuliers). Droit à l’anonymat : NIR anonyme   2 55 55 55 CCC 042/XX (CCC : Caisse et XX clé de contrôle)</a:t>
            </a:r>
          </a:p>
        </p:txBody>
      </p:sp>
    </p:spTree>
    <p:extLst>
      <p:ext uri="{BB962C8B-B14F-4D97-AF65-F5344CB8AC3E}">
        <p14:creationId xmlns:p14="http://schemas.microsoft.com/office/powerpoint/2010/main" val="2432111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52ACB-4B85-4A10-952B-6C7F8D871C2C}"/>
              </a:ext>
            </a:extLst>
          </p:cNvPr>
          <p:cNvSpPr>
            <a:spLocks noGrp="1"/>
          </p:cNvSpPr>
          <p:nvPr>
            <p:ph type="title"/>
          </p:nvPr>
        </p:nvSpPr>
        <p:spPr/>
        <p:txBody>
          <a:bodyPr/>
          <a:lstStyle/>
          <a:p>
            <a:r>
              <a:rPr lang="fr-RE" dirty="0"/>
              <a:t>PLAN</a:t>
            </a:r>
          </a:p>
        </p:txBody>
      </p:sp>
      <p:sp>
        <p:nvSpPr>
          <p:cNvPr id="3" name="Espace réservé du contenu 2">
            <a:extLst>
              <a:ext uri="{FF2B5EF4-FFF2-40B4-BE49-F238E27FC236}">
                <a16:creationId xmlns:a16="http://schemas.microsoft.com/office/drawing/2014/main" id="{8561E8A7-7125-4A0B-9212-C7B4760C3709}"/>
              </a:ext>
            </a:extLst>
          </p:cNvPr>
          <p:cNvSpPr>
            <a:spLocks noGrp="1"/>
          </p:cNvSpPr>
          <p:nvPr>
            <p:ph idx="1"/>
          </p:nvPr>
        </p:nvSpPr>
        <p:spPr/>
        <p:txBody>
          <a:bodyPr/>
          <a:lstStyle/>
          <a:p>
            <a:r>
              <a:rPr lang="fr-RE" dirty="0"/>
              <a:t>Cotations courantes</a:t>
            </a:r>
          </a:p>
          <a:p>
            <a:r>
              <a:rPr lang="fr-RE" dirty="0"/>
              <a:t>Avenant 9</a:t>
            </a:r>
          </a:p>
          <a:p>
            <a:r>
              <a:rPr lang="fr-RE" dirty="0"/>
              <a:t>Règlement arbitral </a:t>
            </a:r>
          </a:p>
          <a:p>
            <a:r>
              <a:rPr lang="fr-RE" dirty="0"/>
              <a:t>Ségur numérique </a:t>
            </a:r>
          </a:p>
        </p:txBody>
      </p:sp>
    </p:spTree>
    <p:extLst>
      <p:ext uri="{BB962C8B-B14F-4D97-AF65-F5344CB8AC3E}">
        <p14:creationId xmlns:p14="http://schemas.microsoft.com/office/powerpoint/2010/main" val="2089127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4F100-A995-458B-B2B6-6B484EB35670}"/>
              </a:ext>
            </a:extLst>
          </p:cNvPr>
          <p:cNvSpPr>
            <a:spLocks noGrp="1"/>
          </p:cNvSpPr>
          <p:nvPr>
            <p:ph type="title"/>
          </p:nvPr>
        </p:nvSpPr>
        <p:spPr/>
        <p:txBody>
          <a:bodyPr/>
          <a:lstStyle/>
          <a:p>
            <a:r>
              <a:rPr lang="fr-RE" dirty="0"/>
              <a:t>Gynécologie</a:t>
            </a:r>
          </a:p>
        </p:txBody>
      </p:sp>
      <p:sp>
        <p:nvSpPr>
          <p:cNvPr id="3" name="Espace réservé du contenu 2">
            <a:extLst>
              <a:ext uri="{FF2B5EF4-FFF2-40B4-BE49-F238E27FC236}">
                <a16:creationId xmlns:a16="http://schemas.microsoft.com/office/drawing/2014/main" id="{340387AE-6D80-4A54-93E4-DA807E9431D2}"/>
              </a:ext>
            </a:extLst>
          </p:cNvPr>
          <p:cNvSpPr>
            <a:spLocks noGrp="1"/>
          </p:cNvSpPr>
          <p:nvPr>
            <p:ph idx="1"/>
          </p:nvPr>
        </p:nvSpPr>
        <p:spPr/>
        <p:txBody>
          <a:bodyPr>
            <a:normAutofit/>
          </a:bodyPr>
          <a:lstStyle/>
          <a:p>
            <a:r>
              <a:rPr lang="fr-RE" dirty="0"/>
              <a:t>Frottis (25-65 ans tous les 3 ans): JKHD001(12,83 euros): Peut cumuler avec une GS + JKHD001: 42,43 euros</a:t>
            </a:r>
          </a:p>
          <a:p>
            <a:r>
              <a:rPr lang="fr-RE" dirty="0"/>
              <a:t>JKLD001: 39,55 (revalorisé 3 % Avenant 9): pose d’un dispositif intra-utérin.</a:t>
            </a:r>
          </a:p>
          <a:p>
            <a:r>
              <a:rPr lang="fr-RE" dirty="0"/>
              <a:t>JKKD001: 39,55: changement d’un dispositif intra-utérin.</a:t>
            </a:r>
          </a:p>
          <a:p>
            <a:r>
              <a:rPr lang="fr-RE" dirty="0"/>
              <a:t>QZGA002: 43,05: Ablation ou changement d’implant pharmacologique sous cutané</a:t>
            </a:r>
          </a:p>
          <a:p>
            <a:r>
              <a:rPr lang="fr-RE" dirty="0"/>
              <a:t>QZLA004: 18,53: pose d’un implant sous cutané (</a:t>
            </a:r>
            <a:r>
              <a:rPr lang="fr-RE" dirty="0" err="1"/>
              <a:t>inf</a:t>
            </a:r>
            <a:r>
              <a:rPr lang="fr-RE" dirty="0"/>
              <a:t> a GS !! et ne peut être cumulé)</a:t>
            </a:r>
          </a:p>
          <a:p>
            <a:endParaRPr lang="fr-RE" dirty="0"/>
          </a:p>
        </p:txBody>
      </p:sp>
    </p:spTree>
    <p:extLst>
      <p:ext uri="{BB962C8B-B14F-4D97-AF65-F5344CB8AC3E}">
        <p14:creationId xmlns:p14="http://schemas.microsoft.com/office/powerpoint/2010/main" val="98373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7B8965-5630-40BA-A72A-D759CA89DE5F}"/>
              </a:ext>
            </a:extLst>
          </p:cNvPr>
          <p:cNvSpPr>
            <a:spLocks noGrp="1"/>
          </p:cNvSpPr>
          <p:nvPr>
            <p:ph type="title"/>
          </p:nvPr>
        </p:nvSpPr>
        <p:spPr/>
        <p:txBody>
          <a:bodyPr/>
          <a:lstStyle/>
          <a:p>
            <a:r>
              <a:rPr lang="fr-FR" dirty="0"/>
              <a:t>Actes PDSA ( quand vous êtes de garde )</a:t>
            </a:r>
          </a:p>
        </p:txBody>
      </p:sp>
      <p:sp>
        <p:nvSpPr>
          <p:cNvPr id="3" name="Espace réservé du contenu 2">
            <a:extLst>
              <a:ext uri="{FF2B5EF4-FFF2-40B4-BE49-F238E27FC236}">
                <a16:creationId xmlns:a16="http://schemas.microsoft.com/office/drawing/2014/main" id="{F7169429-D214-444C-B0E6-D543322B2E54}"/>
              </a:ext>
            </a:extLst>
          </p:cNvPr>
          <p:cNvSpPr>
            <a:spLocks noGrp="1"/>
          </p:cNvSpPr>
          <p:nvPr>
            <p:ph idx="1"/>
          </p:nvPr>
        </p:nvSpPr>
        <p:spPr/>
        <p:txBody>
          <a:bodyPr>
            <a:normAutofit fontScale="92500" lnSpcReduction="20000"/>
          </a:bodyPr>
          <a:lstStyle/>
          <a:p>
            <a:r>
              <a:rPr lang="fr-FR" dirty="0"/>
              <a:t>Samedi AM et Dimanche ou JF pour Garde régulée : GS + CRD (26,50) : 56,10 euros</a:t>
            </a:r>
          </a:p>
          <a:p>
            <a:r>
              <a:rPr lang="fr-FR" dirty="0"/>
              <a:t>S, D ou JF pour garde non régulée : GS + F (19,06) : 48,66 euros </a:t>
            </a:r>
          </a:p>
          <a:p>
            <a:r>
              <a:rPr lang="fr-FR" dirty="0"/>
              <a:t>Nuit (19h-24h et 6h-8h) pour Garde régulée : GS + CRN (42,50) : 72,10 euros</a:t>
            </a:r>
          </a:p>
          <a:p>
            <a:r>
              <a:rPr lang="fr-FR" dirty="0"/>
              <a:t>Nuit (19h-24h et 6h-8h) pour Garde non régulée : GS + N (35) : 64,60 euros</a:t>
            </a:r>
          </a:p>
          <a:p>
            <a:r>
              <a:rPr lang="fr-FR" dirty="0"/>
              <a:t>Nuit (00-6h): régulée: GS + CRM (51,50): 81,10 euros</a:t>
            </a:r>
          </a:p>
          <a:p>
            <a:r>
              <a:rPr lang="fr-FR" dirty="0"/>
              <a:t>Nuit (00-6h): Non régulée: GS + MM (40): 69,60 euros</a:t>
            </a:r>
          </a:p>
          <a:p>
            <a:r>
              <a:rPr lang="fr-FR" dirty="0"/>
              <a:t>Majoration spécifique de samedi, lundi veille de JF et vendredi lendemain de JF Garde régulée : GS + CRS (26,50): 56,10 euros</a:t>
            </a:r>
          </a:p>
          <a:p>
            <a:r>
              <a:rPr lang="fr-FR" dirty="0"/>
              <a:t>Enfants 0-6 ans : Rajouter MEG (5 euros) </a:t>
            </a:r>
          </a:p>
          <a:p>
            <a:endParaRPr lang="fr-FR" dirty="0"/>
          </a:p>
          <a:p>
            <a:endParaRPr lang="fr-FR" dirty="0"/>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1125511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C53100-A369-4AD9-84EA-B938D987EADC}"/>
              </a:ext>
            </a:extLst>
          </p:cNvPr>
          <p:cNvSpPr>
            <a:spLocks noGrp="1"/>
          </p:cNvSpPr>
          <p:nvPr>
            <p:ph type="title"/>
          </p:nvPr>
        </p:nvSpPr>
        <p:spPr/>
        <p:txBody>
          <a:bodyPr/>
          <a:lstStyle/>
          <a:p>
            <a:r>
              <a:rPr lang="fr-FR" dirty="0"/>
              <a:t>PDSA (suite): Visites à dom (Ajouter IK si nécessaire)</a:t>
            </a:r>
          </a:p>
        </p:txBody>
      </p:sp>
      <p:sp>
        <p:nvSpPr>
          <p:cNvPr id="3" name="Espace réservé du contenu 2">
            <a:extLst>
              <a:ext uri="{FF2B5EF4-FFF2-40B4-BE49-F238E27FC236}">
                <a16:creationId xmlns:a16="http://schemas.microsoft.com/office/drawing/2014/main" id="{66B4A979-7264-46F1-AAF8-1C5326904061}"/>
              </a:ext>
            </a:extLst>
          </p:cNvPr>
          <p:cNvSpPr>
            <a:spLocks noGrp="1"/>
          </p:cNvSpPr>
          <p:nvPr>
            <p:ph idx="1"/>
          </p:nvPr>
        </p:nvSpPr>
        <p:spPr/>
        <p:txBody>
          <a:bodyPr>
            <a:normAutofit fontScale="92500" lnSpcReduction="20000"/>
          </a:bodyPr>
          <a:lstStyle/>
          <a:p>
            <a:r>
              <a:rPr lang="fr-FR" dirty="0"/>
              <a:t>Samedi AM et Dimanche ou JF pour Garde régulée : VGS + VRD (30) : 59,60 euros</a:t>
            </a:r>
          </a:p>
          <a:p>
            <a:r>
              <a:rPr lang="fr-FR" dirty="0"/>
              <a:t>S, D ou JF pour garde non régulée : VGS + MDD (23,26) : 52,86 euros </a:t>
            </a:r>
          </a:p>
          <a:p>
            <a:r>
              <a:rPr lang="fr-FR" dirty="0"/>
              <a:t>Nuit (19h-24h et 6h-8h) pour Garde régulée : VGS + VRN (46) : 75,60 euros</a:t>
            </a:r>
          </a:p>
          <a:p>
            <a:r>
              <a:rPr lang="fr-FR" dirty="0"/>
              <a:t>Nuit (19h-24h et 6h-8h) pour Garde non régulée : GS + MDN (39,20) : 68,80 euros</a:t>
            </a:r>
          </a:p>
          <a:p>
            <a:r>
              <a:rPr lang="fr-FR" dirty="0"/>
              <a:t>Nuit (00-6h): régulée: VGS + VRM (59,50): 89,10 euros</a:t>
            </a:r>
          </a:p>
          <a:p>
            <a:r>
              <a:rPr lang="fr-FR" dirty="0"/>
              <a:t>Nuit (00-6h): Non régulée: VGS + MDI (44,20): 73,80 euros</a:t>
            </a:r>
          </a:p>
          <a:p>
            <a:r>
              <a:rPr lang="fr-FR" dirty="0"/>
              <a:t>Majoration spécifique de samedi, lundi veille de JF et vendredi lendemain de JF Garde régulée : VGS + VRS (30): 59,60 euros</a:t>
            </a:r>
          </a:p>
          <a:p>
            <a:r>
              <a:rPr lang="fr-FR" dirty="0"/>
              <a:t>Enfants 0-6 ans : Rajouter MEG (5 euros) </a:t>
            </a:r>
          </a:p>
          <a:p>
            <a:endParaRPr lang="fr-FR" dirty="0"/>
          </a:p>
          <a:p>
            <a:endParaRPr lang="fr-FR" dirty="0"/>
          </a:p>
        </p:txBody>
      </p:sp>
    </p:spTree>
    <p:extLst>
      <p:ext uri="{BB962C8B-B14F-4D97-AF65-F5344CB8AC3E}">
        <p14:creationId xmlns:p14="http://schemas.microsoft.com/office/powerpoint/2010/main" val="936223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484782-E57E-47A8-B13D-141B9B843296}"/>
              </a:ext>
            </a:extLst>
          </p:cNvPr>
          <p:cNvSpPr>
            <a:spLocks noGrp="1"/>
          </p:cNvSpPr>
          <p:nvPr>
            <p:ph type="title"/>
          </p:nvPr>
        </p:nvSpPr>
        <p:spPr/>
        <p:txBody>
          <a:bodyPr/>
          <a:lstStyle/>
          <a:p>
            <a:r>
              <a:rPr lang="fr-RE" dirty="0"/>
              <a:t>ECG </a:t>
            </a:r>
          </a:p>
        </p:txBody>
      </p:sp>
      <p:sp>
        <p:nvSpPr>
          <p:cNvPr id="3" name="Espace réservé du contenu 2">
            <a:extLst>
              <a:ext uri="{FF2B5EF4-FFF2-40B4-BE49-F238E27FC236}">
                <a16:creationId xmlns:a16="http://schemas.microsoft.com/office/drawing/2014/main" id="{8AAB2F8B-7A24-44EA-A603-7349ED70F7CA}"/>
              </a:ext>
            </a:extLst>
          </p:cNvPr>
          <p:cNvSpPr>
            <a:spLocks noGrp="1"/>
          </p:cNvSpPr>
          <p:nvPr>
            <p:ph idx="1"/>
          </p:nvPr>
        </p:nvSpPr>
        <p:spPr/>
        <p:txBody>
          <a:bodyPr/>
          <a:lstStyle/>
          <a:p>
            <a:r>
              <a:rPr lang="fr-RE" dirty="0"/>
              <a:t>ECG au cabinet : GS + DEQP003 (14,69 euros) : 44,29 euros</a:t>
            </a:r>
          </a:p>
          <a:p>
            <a:r>
              <a:rPr lang="fr-RE" dirty="0"/>
              <a:t>ECG à domicile : ajouter IK si nécessaire :                                               VGS + MD + DEQP003 + YYYY490 (9,60) : 63,89 euros</a:t>
            </a:r>
          </a:p>
          <a:p>
            <a:r>
              <a:rPr lang="fr-RE" dirty="0"/>
              <a:t>YYYY490 = supplément taux plein pour ECG au domicile du patient</a:t>
            </a:r>
          </a:p>
          <a:p>
            <a:r>
              <a:rPr lang="fr-RE" dirty="0"/>
              <a:t>En cas d’ECG au cabinet en PDSA : Rajouter majoration : F, N, MM, CRD, CRN, CRM, CRS </a:t>
            </a:r>
          </a:p>
          <a:p>
            <a:r>
              <a:rPr lang="fr-RE" dirty="0"/>
              <a:t>En cas d’ECG à domicile (rajouter IK si nécessaire) en PDSA: Rajouter majoration : MDD, MDN, MDI, VRD, VRN, VRM, VRS</a:t>
            </a:r>
          </a:p>
          <a:p>
            <a:endParaRPr lang="fr-RE" dirty="0"/>
          </a:p>
        </p:txBody>
      </p:sp>
    </p:spTree>
    <p:extLst>
      <p:ext uri="{BB962C8B-B14F-4D97-AF65-F5344CB8AC3E}">
        <p14:creationId xmlns:p14="http://schemas.microsoft.com/office/powerpoint/2010/main" val="1359298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9E1E7C-9A4D-4432-A7E6-5459709973AB}"/>
              </a:ext>
            </a:extLst>
          </p:cNvPr>
          <p:cNvSpPr>
            <a:spLocks noGrp="1"/>
          </p:cNvSpPr>
          <p:nvPr>
            <p:ph type="title"/>
          </p:nvPr>
        </p:nvSpPr>
        <p:spPr/>
        <p:txBody>
          <a:bodyPr/>
          <a:lstStyle/>
          <a:p>
            <a:r>
              <a:rPr lang="fr-FR" dirty="0"/>
              <a:t>Spirométrie</a:t>
            </a:r>
          </a:p>
        </p:txBody>
      </p:sp>
      <p:sp>
        <p:nvSpPr>
          <p:cNvPr id="3" name="Espace réservé du contenu 2">
            <a:extLst>
              <a:ext uri="{FF2B5EF4-FFF2-40B4-BE49-F238E27FC236}">
                <a16:creationId xmlns:a16="http://schemas.microsoft.com/office/drawing/2014/main" id="{7EF56A3C-2D8B-44DB-B9E9-A335F2ECF694}"/>
              </a:ext>
            </a:extLst>
          </p:cNvPr>
          <p:cNvSpPr>
            <a:spLocks noGrp="1"/>
          </p:cNvSpPr>
          <p:nvPr>
            <p:ph idx="1"/>
          </p:nvPr>
        </p:nvSpPr>
        <p:spPr/>
        <p:txBody>
          <a:bodyPr/>
          <a:lstStyle/>
          <a:p>
            <a:r>
              <a:rPr lang="fr-FR" dirty="0"/>
              <a:t>Spirométrie standard: GLQP012: 40,28 euros</a:t>
            </a:r>
          </a:p>
        </p:txBody>
      </p:sp>
    </p:spTree>
    <p:extLst>
      <p:ext uri="{BB962C8B-B14F-4D97-AF65-F5344CB8AC3E}">
        <p14:creationId xmlns:p14="http://schemas.microsoft.com/office/powerpoint/2010/main" val="1813652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8566EF-1512-4C74-8477-E31F8D5218E0}"/>
              </a:ext>
            </a:extLst>
          </p:cNvPr>
          <p:cNvSpPr>
            <a:spLocks noGrp="1"/>
          </p:cNvSpPr>
          <p:nvPr>
            <p:ph type="title"/>
          </p:nvPr>
        </p:nvSpPr>
        <p:spPr/>
        <p:txBody>
          <a:bodyPr/>
          <a:lstStyle/>
          <a:p>
            <a:r>
              <a:rPr lang="fr-RE" dirty="0"/>
              <a:t>Actes d’Urgence</a:t>
            </a:r>
          </a:p>
        </p:txBody>
      </p:sp>
      <p:sp>
        <p:nvSpPr>
          <p:cNvPr id="3" name="Espace réservé du contenu 2">
            <a:extLst>
              <a:ext uri="{FF2B5EF4-FFF2-40B4-BE49-F238E27FC236}">
                <a16:creationId xmlns:a16="http://schemas.microsoft.com/office/drawing/2014/main" id="{1DCD1C4C-9D9B-47E6-B31E-6F02668EE935}"/>
              </a:ext>
            </a:extLst>
          </p:cNvPr>
          <p:cNvSpPr>
            <a:spLocks noGrp="1"/>
          </p:cNvSpPr>
          <p:nvPr>
            <p:ph idx="1"/>
          </p:nvPr>
        </p:nvSpPr>
        <p:spPr/>
        <p:txBody>
          <a:bodyPr>
            <a:normAutofit/>
          </a:bodyPr>
          <a:lstStyle/>
          <a:p>
            <a:r>
              <a:rPr lang="fr-RE" dirty="0"/>
              <a:t>Actes d’urgence au cabinet</a:t>
            </a:r>
          </a:p>
          <a:p>
            <a:pPr marL="0" indent="0">
              <a:buNone/>
            </a:pPr>
            <a:r>
              <a:rPr lang="fr-RE" dirty="0"/>
              <a:t>ex. détresse au cabinet : YYYY010 + M : 49,44+26,88= 76,32 euros</a:t>
            </a:r>
          </a:p>
          <a:p>
            <a:pPr marL="0" indent="0">
              <a:buNone/>
            </a:pPr>
            <a:r>
              <a:rPr lang="fr-RE" dirty="0"/>
              <a:t>- M: Modificateur M : Urgence au cabinet.</a:t>
            </a:r>
          </a:p>
          <a:p>
            <a:pPr marL="0" indent="0">
              <a:buNone/>
            </a:pPr>
            <a:r>
              <a:rPr lang="fr-RE" dirty="0"/>
              <a:t>- YYYY010: Traitement de premier recours de cas nécessitant des actes techniques (pose d’une perfusion, pratiquer des aérosols, administration d’oxygène, soins de réa cardio-respiratoire …) et la présence prolongée du médecin (en dehors d’un établissement de soins) dans les situations suivantes: détresse respiratoire ex crise d’asthme grave, détresse cardiaque, choc anaphylactique, état aigu d’agitation, état de mal épileptique, détresse d’origine traumatique…</a:t>
            </a:r>
          </a:p>
        </p:txBody>
      </p:sp>
    </p:spTree>
    <p:extLst>
      <p:ext uri="{BB962C8B-B14F-4D97-AF65-F5344CB8AC3E}">
        <p14:creationId xmlns:p14="http://schemas.microsoft.com/office/powerpoint/2010/main" val="2500698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EC534-1AFF-42D9-8E75-7E6226A9F92A}"/>
              </a:ext>
            </a:extLst>
          </p:cNvPr>
          <p:cNvSpPr>
            <a:spLocks noGrp="1"/>
          </p:cNvSpPr>
          <p:nvPr>
            <p:ph type="title"/>
          </p:nvPr>
        </p:nvSpPr>
        <p:spPr/>
        <p:txBody>
          <a:bodyPr/>
          <a:lstStyle/>
          <a:p>
            <a:r>
              <a:rPr lang="fr-RE" dirty="0"/>
              <a:t>Suite actes d’urgence</a:t>
            </a:r>
          </a:p>
        </p:txBody>
      </p:sp>
      <p:sp>
        <p:nvSpPr>
          <p:cNvPr id="3" name="Espace réservé du contenu 2">
            <a:extLst>
              <a:ext uri="{FF2B5EF4-FFF2-40B4-BE49-F238E27FC236}">
                <a16:creationId xmlns:a16="http://schemas.microsoft.com/office/drawing/2014/main" id="{FD28AF23-153A-404A-85DE-892A51D7D919}"/>
              </a:ext>
            </a:extLst>
          </p:cNvPr>
          <p:cNvSpPr>
            <a:spLocks noGrp="1"/>
          </p:cNvSpPr>
          <p:nvPr>
            <p:ph idx="1"/>
          </p:nvPr>
        </p:nvSpPr>
        <p:spPr/>
        <p:txBody>
          <a:bodyPr>
            <a:normAutofit fontScale="85000" lnSpcReduction="20000"/>
          </a:bodyPr>
          <a:lstStyle/>
          <a:p>
            <a:r>
              <a:rPr lang="fr-RE" dirty="0"/>
              <a:t>Actes d’urgence hors du cabinet : </a:t>
            </a:r>
          </a:p>
          <a:p>
            <a:pPr>
              <a:buFontTx/>
              <a:buChar char="-"/>
            </a:pPr>
            <a:r>
              <a:rPr lang="fr-RE" dirty="0"/>
              <a:t>Ex. détresse hors du cabinet : YYYY010 + ID (49,44 + 4,57)=54,01 euros </a:t>
            </a:r>
          </a:p>
          <a:p>
            <a:r>
              <a:rPr lang="fr-RE" dirty="0"/>
              <a:t>Quitter en urgence le cabinet le jour de semaine: </a:t>
            </a:r>
          </a:p>
          <a:p>
            <a:pPr marL="0" indent="0">
              <a:buNone/>
            </a:pPr>
            <a:r>
              <a:rPr lang="fr-RE" dirty="0"/>
              <a:t>-YYYY010 + MU = 49,44 + 23,26 = 72,70 euros + IK (mais pas de ID, ni F, ni N, ni MM)</a:t>
            </a:r>
          </a:p>
          <a:p>
            <a:pPr marL="0" indent="0">
              <a:buNone/>
            </a:pPr>
            <a:r>
              <a:rPr lang="fr-RE" dirty="0"/>
              <a:t>.MU (23,26): Majoration d’urgence pour actes hors cabinet le jour de semaine</a:t>
            </a:r>
          </a:p>
          <a:p>
            <a:pPr marL="0" indent="0">
              <a:buNone/>
            </a:pPr>
            <a:r>
              <a:rPr lang="fr-RE" dirty="0"/>
              <a:t>.ID: Indemnité de déplacement hors garde</a:t>
            </a:r>
          </a:p>
          <a:p>
            <a:pPr marL="0" indent="0">
              <a:buNone/>
            </a:pPr>
            <a:r>
              <a:rPr lang="fr-RE" dirty="0"/>
              <a:t>.F: majoration JF (19,06 E), N: Nuit (35 E), MM: Nuit Profonde (40 E)</a:t>
            </a:r>
          </a:p>
          <a:p>
            <a:pPr marL="0" indent="0">
              <a:buNone/>
            </a:pPr>
            <a:r>
              <a:rPr lang="fr-RE" dirty="0"/>
              <a:t>-Cumul ECG (DEQP003: 14,69 E) avec YYYY010 possible mais à 50 % </a:t>
            </a:r>
          </a:p>
          <a:p>
            <a:pPr marL="0" indent="0">
              <a:buNone/>
            </a:pPr>
            <a:r>
              <a:rPr lang="fr-RE" dirty="0"/>
              <a:t>-Si ECG à domicile rajouter au taux plein YYYY490 (9,60 E): </a:t>
            </a:r>
          </a:p>
          <a:p>
            <a:pPr marL="0" indent="0">
              <a:buNone/>
            </a:pPr>
            <a:r>
              <a:rPr lang="fr-RE" dirty="0"/>
              <a:t>-Si plusieurs actes sont effectués en CCAM, le second est coté 50 % et les suivants à zéro</a:t>
            </a:r>
          </a:p>
          <a:p>
            <a:pPr marL="0" indent="0">
              <a:buNone/>
            </a:pPr>
            <a:endParaRPr lang="fr-RE" dirty="0"/>
          </a:p>
          <a:p>
            <a:pPr marL="0" indent="0">
              <a:buNone/>
            </a:pPr>
            <a:endParaRPr lang="fr-RE" dirty="0"/>
          </a:p>
          <a:p>
            <a:pPr marL="0" indent="0">
              <a:buNone/>
            </a:pPr>
            <a:endParaRPr lang="fr-RE" dirty="0"/>
          </a:p>
        </p:txBody>
      </p:sp>
    </p:spTree>
    <p:extLst>
      <p:ext uri="{BB962C8B-B14F-4D97-AF65-F5344CB8AC3E}">
        <p14:creationId xmlns:p14="http://schemas.microsoft.com/office/powerpoint/2010/main" val="3534961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C3A31E-7B86-43B2-9676-9650636D9AC8}"/>
              </a:ext>
            </a:extLst>
          </p:cNvPr>
          <p:cNvSpPr>
            <a:spLocks noGrp="1"/>
          </p:cNvSpPr>
          <p:nvPr>
            <p:ph type="title"/>
          </p:nvPr>
        </p:nvSpPr>
        <p:spPr/>
        <p:txBody>
          <a:bodyPr/>
          <a:lstStyle/>
          <a:p>
            <a:r>
              <a:rPr lang="fr-RE" dirty="0"/>
              <a:t>Ablation de corps étrangers</a:t>
            </a:r>
          </a:p>
        </p:txBody>
      </p:sp>
      <p:sp>
        <p:nvSpPr>
          <p:cNvPr id="3" name="Espace réservé du contenu 2">
            <a:extLst>
              <a:ext uri="{FF2B5EF4-FFF2-40B4-BE49-F238E27FC236}">
                <a16:creationId xmlns:a16="http://schemas.microsoft.com/office/drawing/2014/main" id="{BD03B05B-4798-4F57-A5B9-14D716DBF5D3}"/>
              </a:ext>
            </a:extLst>
          </p:cNvPr>
          <p:cNvSpPr>
            <a:spLocks noGrp="1"/>
          </p:cNvSpPr>
          <p:nvPr>
            <p:ph idx="1"/>
          </p:nvPr>
        </p:nvSpPr>
        <p:spPr/>
        <p:txBody>
          <a:bodyPr>
            <a:normAutofit/>
          </a:bodyPr>
          <a:lstStyle/>
          <a:p>
            <a:r>
              <a:rPr lang="fr-RE" dirty="0"/>
              <a:t>GAGD002: 36,48 Ablation CE cavité nasale</a:t>
            </a:r>
          </a:p>
          <a:p>
            <a:r>
              <a:rPr lang="fr-RE" dirty="0"/>
              <a:t>QAGA002: 78,14 Ablation de plusieurs CE superficiels au visage (CE œil) / main (échardes)</a:t>
            </a:r>
          </a:p>
          <a:p>
            <a:r>
              <a:rPr lang="fr-RE" dirty="0"/>
              <a:t>QAGA003: 48,93 Ablation d’un CE visage (ex. CE œil) ou main (ex. écharde)</a:t>
            </a:r>
          </a:p>
          <a:p>
            <a:r>
              <a:rPr lang="fr-RE" dirty="0"/>
              <a:t>QZGA004: 39,44 Ablation d’un CE superficiel de la peau en dehors main/visage (ex. CE Plat de pied)</a:t>
            </a:r>
          </a:p>
          <a:p>
            <a:r>
              <a:rPr lang="fr-RE" dirty="0"/>
              <a:t>QZGA007: 69,38 Ablation de plusieurs CE en dehors main/visage</a:t>
            </a:r>
          </a:p>
        </p:txBody>
      </p:sp>
    </p:spTree>
    <p:extLst>
      <p:ext uri="{BB962C8B-B14F-4D97-AF65-F5344CB8AC3E}">
        <p14:creationId xmlns:p14="http://schemas.microsoft.com/office/powerpoint/2010/main" val="334224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CBE4FE-0647-4586-85EB-7C714A8DA4D2}"/>
              </a:ext>
            </a:extLst>
          </p:cNvPr>
          <p:cNvSpPr>
            <a:spLocks noGrp="1"/>
          </p:cNvSpPr>
          <p:nvPr>
            <p:ph type="title"/>
          </p:nvPr>
        </p:nvSpPr>
        <p:spPr/>
        <p:txBody>
          <a:bodyPr/>
          <a:lstStyle/>
          <a:p>
            <a:r>
              <a:rPr lang="fr-RE" dirty="0"/>
              <a:t>Sutures (quelques exemples) et petite chirurgie</a:t>
            </a:r>
          </a:p>
        </p:txBody>
      </p:sp>
      <p:sp>
        <p:nvSpPr>
          <p:cNvPr id="3" name="Espace réservé du contenu 2">
            <a:extLst>
              <a:ext uri="{FF2B5EF4-FFF2-40B4-BE49-F238E27FC236}">
                <a16:creationId xmlns:a16="http://schemas.microsoft.com/office/drawing/2014/main" id="{85A1DC3B-392E-4ED2-B2F7-CAF18DC2D0C0}"/>
              </a:ext>
            </a:extLst>
          </p:cNvPr>
          <p:cNvSpPr>
            <a:spLocks noGrp="1"/>
          </p:cNvSpPr>
          <p:nvPr>
            <p:ph idx="1"/>
          </p:nvPr>
        </p:nvSpPr>
        <p:spPr/>
        <p:txBody>
          <a:bodyPr>
            <a:normAutofit fontScale="92500"/>
          </a:bodyPr>
          <a:lstStyle/>
          <a:p>
            <a:r>
              <a:rPr lang="fr-RE" b="1" dirty="0"/>
              <a:t>QAJA004</a:t>
            </a:r>
            <a:r>
              <a:rPr lang="fr-RE" dirty="0"/>
              <a:t>  64,58 + </a:t>
            </a:r>
            <a:r>
              <a:rPr lang="fr-RE" b="1" dirty="0"/>
              <a:t>M</a:t>
            </a:r>
            <a:r>
              <a:rPr lang="fr-RE" dirty="0"/>
              <a:t> (urgence au cabinet: 26,88)= 91,46 euros: Parage et ou suture de plaie profonde de la peau et des tissus mous de la face de moins de 3 cm de grand axe</a:t>
            </a:r>
          </a:p>
          <a:p>
            <a:r>
              <a:rPr lang="fr-RE" b="1" dirty="0"/>
              <a:t>QAJA013</a:t>
            </a:r>
            <a:r>
              <a:rPr lang="fr-RE" dirty="0"/>
              <a:t>  32,29 + </a:t>
            </a:r>
            <a:r>
              <a:rPr lang="fr-RE" b="1" dirty="0"/>
              <a:t>M</a:t>
            </a:r>
            <a:r>
              <a:rPr lang="fr-RE" dirty="0"/>
              <a:t> 26,88= 59,17 euros: Parage et ou suture de plaie superficielle de la peau de la face de moins de 3 cm</a:t>
            </a:r>
          </a:p>
          <a:p>
            <a:r>
              <a:rPr lang="fr-RE" b="1" dirty="0"/>
              <a:t>QZJA002  </a:t>
            </a:r>
            <a:r>
              <a:rPr lang="fr-RE" dirty="0"/>
              <a:t>26,29 + </a:t>
            </a:r>
            <a:r>
              <a:rPr lang="fr-RE" b="1" dirty="0"/>
              <a:t>M</a:t>
            </a:r>
            <a:r>
              <a:rPr lang="fr-RE" dirty="0"/>
              <a:t> 26,88= 53,17 Euros: Parage et ou suture de la plaie superficielle de la peau de moins de 3 cm de grand axe en dehors du visage</a:t>
            </a:r>
          </a:p>
          <a:p>
            <a:r>
              <a:rPr lang="fr-RE" b="1" dirty="0"/>
              <a:t>MJPA010</a:t>
            </a:r>
            <a:r>
              <a:rPr lang="fr-RE" dirty="0"/>
              <a:t>  39,44 euros: Incision ou excision d’un panaris</a:t>
            </a:r>
          </a:p>
          <a:p>
            <a:r>
              <a:rPr lang="fr-RE" b="1" dirty="0"/>
              <a:t>EGFA007</a:t>
            </a:r>
            <a:r>
              <a:rPr lang="fr-RE" dirty="0"/>
              <a:t>  64,58 euros: Excision d’une thrombose hémorroïdaire</a:t>
            </a:r>
          </a:p>
          <a:p>
            <a:r>
              <a:rPr lang="fr-RE" b="1" dirty="0"/>
              <a:t>GABD002</a:t>
            </a:r>
            <a:r>
              <a:rPr lang="fr-RE" dirty="0"/>
              <a:t> 28,55 + </a:t>
            </a:r>
            <a:r>
              <a:rPr lang="fr-RE" b="1" dirty="0"/>
              <a:t>M </a:t>
            </a:r>
            <a:r>
              <a:rPr lang="fr-RE" dirty="0"/>
              <a:t>26,88= 55,43 euros:</a:t>
            </a:r>
            <a:r>
              <a:rPr lang="fr-RE" b="1" dirty="0"/>
              <a:t> </a:t>
            </a:r>
            <a:r>
              <a:rPr lang="fr-RE" dirty="0"/>
              <a:t>Tamponnement nasal antérieur</a:t>
            </a:r>
          </a:p>
        </p:txBody>
      </p:sp>
    </p:spTree>
    <p:extLst>
      <p:ext uri="{BB962C8B-B14F-4D97-AF65-F5344CB8AC3E}">
        <p14:creationId xmlns:p14="http://schemas.microsoft.com/office/powerpoint/2010/main" val="1763624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671D1-470F-458C-B309-253191F8D522}"/>
              </a:ext>
            </a:extLst>
          </p:cNvPr>
          <p:cNvSpPr>
            <a:spLocks noGrp="1"/>
          </p:cNvSpPr>
          <p:nvPr>
            <p:ph type="title"/>
          </p:nvPr>
        </p:nvSpPr>
        <p:spPr/>
        <p:txBody>
          <a:bodyPr/>
          <a:lstStyle/>
          <a:p>
            <a:r>
              <a:rPr lang="fr-RE" dirty="0"/>
              <a:t>Traumatologie (quelques exemples)</a:t>
            </a:r>
          </a:p>
        </p:txBody>
      </p:sp>
      <p:sp>
        <p:nvSpPr>
          <p:cNvPr id="3" name="Espace réservé du contenu 2">
            <a:extLst>
              <a:ext uri="{FF2B5EF4-FFF2-40B4-BE49-F238E27FC236}">
                <a16:creationId xmlns:a16="http://schemas.microsoft.com/office/drawing/2014/main" id="{69AF1052-E93D-4E15-8F3E-F61EF96DFA2B}"/>
              </a:ext>
            </a:extLst>
          </p:cNvPr>
          <p:cNvSpPr>
            <a:spLocks noGrp="1"/>
          </p:cNvSpPr>
          <p:nvPr>
            <p:ph idx="1"/>
          </p:nvPr>
        </p:nvSpPr>
        <p:spPr/>
        <p:txBody>
          <a:bodyPr>
            <a:normAutofit/>
          </a:bodyPr>
          <a:lstStyle/>
          <a:p>
            <a:r>
              <a:rPr lang="fr-RE" b="1" dirty="0"/>
              <a:t>MADP001</a:t>
            </a:r>
            <a:r>
              <a:rPr lang="fr-RE" dirty="0"/>
              <a:t>  43,05 + </a:t>
            </a:r>
            <a:r>
              <a:rPr lang="fr-RE" b="1" dirty="0"/>
              <a:t>M</a:t>
            </a:r>
            <a:r>
              <a:rPr lang="fr-RE" dirty="0"/>
              <a:t> 26,88= 69,93 euros: Contention orthopédique de fracture de la clavicule uni ou bilatérale</a:t>
            </a:r>
          </a:p>
          <a:p>
            <a:r>
              <a:rPr lang="fr-RE" b="1" dirty="0"/>
              <a:t>NFMP001</a:t>
            </a:r>
            <a:r>
              <a:rPr lang="fr-RE" dirty="0"/>
              <a:t>  43,05 + </a:t>
            </a:r>
            <a:r>
              <a:rPr lang="fr-RE" b="1" dirty="0"/>
              <a:t>M</a:t>
            </a:r>
            <a:r>
              <a:rPr lang="fr-RE" dirty="0"/>
              <a:t> 26,88= 69,93 Euros: Confection d’une contention souple du genou (ex. Strapping du genou pour tendinite, entorse ou </a:t>
            </a:r>
            <a:r>
              <a:rPr lang="fr-RE" dirty="0" err="1"/>
              <a:t>Sd</a:t>
            </a:r>
            <a:r>
              <a:rPr lang="fr-RE" dirty="0"/>
              <a:t> Rotulien)</a:t>
            </a:r>
          </a:p>
          <a:p>
            <a:r>
              <a:rPr lang="fr-RE" b="1" dirty="0"/>
              <a:t>NGMP001</a:t>
            </a:r>
            <a:r>
              <a:rPr lang="fr-RE" dirty="0"/>
              <a:t>  21,53 + </a:t>
            </a:r>
            <a:r>
              <a:rPr lang="fr-RE" b="1" dirty="0"/>
              <a:t>M</a:t>
            </a:r>
            <a:r>
              <a:rPr lang="fr-RE" dirty="0"/>
              <a:t> 26,88= 48,41 Euros: Confection d’une contention souple de la cheville et/ou pied (ex. Strapping de la cheville), ou confection d’une semelle plâtrée</a:t>
            </a:r>
          </a:p>
          <a:p>
            <a:r>
              <a:rPr lang="fr-RE" b="1" dirty="0"/>
              <a:t>MHMP007</a:t>
            </a:r>
            <a:r>
              <a:rPr lang="fr-RE" dirty="0"/>
              <a:t>: 39,55 + </a:t>
            </a:r>
            <a:r>
              <a:rPr lang="fr-RE" b="1" dirty="0"/>
              <a:t>M </a:t>
            </a:r>
            <a:r>
              <a:rPr lang="fr-RE" dirty="0"/>
              <a:t>26,88 = 66,43 Euros: Confection d’une orthèse d’immobilisation d’un ou plusieurs doigts (</a:t>
            </a:r>
            <a:r>
              <a:rPr lang="fr-RE" dirty="0" err="1"/>
              <a:t>syndactilie</a:t>
            </a:r>
            <a:r>
              <a:rPr lang="fr-RE" dirty="0"/>
              <a:t>)</a:t>
            </a:r>
          </a:p>
        </p:txBody>
      </p:sp>
    </p:spTree>
    <p:extLst>
      <p:ext uri="{BB962C8B-B14F-4D97-AF65-F5344CB8AC3E}">
        <p14:creationId xmlns:p14="http://schemas.microsoft.com/office/powerpoint/2010/main" val="155455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202F4-E539-4B90-8451-269F759D7748}"/>
              </a:ext>
            </a:extLst>
          </p:cNvPr>
          <p:cNvSpPr>
            <a:spLocks noGrp="1"/>
          </p:cNvSpPr>
          <p:nvPr>
            <p:ph type="title"/>
          </p:nvPr>
        </p:nvSpPr>
        <p:spPr/>
        <p:txBody>
          <a:bodyPr/>
          <a:lstStyle/>
          <a:p>
            <a:r>
              <a:rPr lang="fr-RE" dirty="0"/>
              <a:t>Mieux coter = Mieux rémunéré</a:t>
            </a:r>
          </a:p>
        </p:txBody>
      </p:sp>
      <p:sp>
        <p:nvSpPr>
          <p:cNvPr id="3" name="Espace réservé du contenu 2">
            <a:extLst>
              <a:ext uri="{FF2B5EF4-FFF2-40B4-BE49-F238E27FC236}">
                <a16:creationId xmlns:a16="http://schemas.microsoft.com/office/drawing/2014/main" id="{FDCF4594-3558-48E5-AECE-B2C5176367DD}"/>
              </a:ext>
            </a:extLst>
          </p:cNvPr>
          <p:cNvSpPr>
            <a:spLocks noGrp="1"/>
          </p:cNvSpPr>
          <p:nvPr>
            <p:ph idx="1"/>
          </p:nvPr>
        </p:nvSpPr>
        <p:spPr/>
        <p:txBody>
          <a:bodyPr/>
          <a:lstStyle/>
          <a:p>
            <a:r>
              <a:rPr lang="fr-RE" dirty="0"/>
              <a:t>Mieux coter permet de rendre notre travail plus visible et d’être reconnus</a:t>
            </a:r>
          </a:p>
          <a:p>
            <a:r>
              <a:rPr lang="fr-RE" dirty="0"/>
              <a:t>CA jusqu’à 10 à 15 % de plus</a:t>
            </a:r>
          </a:p>
          <a:p>
            <a:r>
              <a:rPr lang="fr-RE" dirty="0"/>
              <a:t>Pas si compliqué</a:t>
            </a:r>
          </a:p>
          <a:p>
            <a:r>
              <a:rPr lang="fr-RE" dirty="0"/>
              <a:t>Qq petits astuces pour aller plus vite et faciliter notre travail</a:t>
            </a:r>
          </a:p>
          <a:p>
            <a:r>
              <a:rPr lang="fr-RE" dirty="0"/>
              <a:t>Pas de gros risque de contrôle de l’assurance maladie en respectant bien les conditions</a:t>
            </a:r>
          </a:p>
          <a:p>
            <a:endParaRPr lang="fr-RE" dirty="0"/>
          </a:p>
        </p:txBody>
      </p:sp>
    </p:spTree>
    <p:extLst>
      <p:ext uri="{BB962C8B-B14F-4D97-AF65-F5344CB8AC3E}">
        <p14:creationId xmlns:p14="http://schemas.microsoft.com/office/powerpoint/2010/main" val="30366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E70E4C-62BD-4C01-B5D4-C2DBF36D12F9}"/>
              </a:ext>
            </a:extLst>
          </p:cNvPr>
          <p:cNvSpPr>
            <a:spLocks noGrp="1"/>
          </p:cNvSpPr>
          <p:nvPr>
            <p:ph type="title"/>
          </p:nvPr>
        </p:nvSpPr>
        <p:spPr/>
        <p:txBody>
          <a:bodyPr/>
          <a:lstStyle/>
          <a:p>
            <a:r>
              <a:rPr lang="fr-RE" dirty="0"/>
              <a:t>Cotations Covid</a:t>
            </a:r>
          </a:p>
        </p:txBody>
      </p:sp>
      <p:sp>
        <p:nvSpPr>
          <p:cNvPr id="3" name="Espace réservé du contenu 2">
            <a:extLst>
              <a:ext uri="{FF2B5EF4-FFF2-40B4-BE49-F238E27FC236}">
                <a16:creationId xmlns:a16="http://schemas.microsoft.com/office/drawing/2014/main" id="{45EAD704-7F34-4D4E-837B-12879D56FDE2}"/>
              </a:ext>
            </a:extLst>
          </p:cNvPr>
          <p:cNvSpPr>
            <a:spLocks noGrp="1"/>
          </p:cNvSpPr>
          <p:nvPr>
            <p:ph idx="1"/>
          </p:nvPr>
        </p:nvSpPr>
        <p:spPr/>
        <p:txBody>
          <a:bodyPr/>
          <a:lstStyle/>
          <a:p>
            <a:r>
              <a:rPr lang="fr-RE" dirty="0"/>
              <a:t>TAG covid: C 1,5= 41,40 euros</a:t>
            </a:r>
          </a:p>
          <a:p>
            <a:r>
              <a:rPr lang="fr-RE" dirty="0"/>
              <a:t>Si test positif, plus de MIS depuis le 01/04/2022</a:t>
            </a:r>
          </a:p>
          <a:p>
            <a:r>
              <a:rPr lang="fr-RE" dirty="0"/>
              <a:t>TAG n’est plus prise en charge à 100 % en exo div 3 ou soins particuliers exonérés depuis 1e mars 2023: C’est le ticket modérateur qui est intégralement remboursé par les mutuelles ou complémentaires santé. </a:t>
            </a:r>
          </a:p>
          <a:p>
            <a:r>
              <a:rPr lang="fr-RE" dirty="0"/>
              <a:t>Cependant, le TAG est prise en charge à 100 % pour CSS, patients 65 ans ou plus, mineurs, grossesse 6 mois, ALD, professionnel de santé et leurs employés, personnels d’un établissement de santé ou médico-social.</a:t>
            </a:r>
          </a:p>
        </p:txBody>
      </p:sp>
    </p:spTree>
    <p:extLst>
      <p:ext uri="{BB962C8B-B14F-4D97-AF65-F5344CB8AC3E}">
        <p14:creationId xmlns:p14="http://schemas.microsoft.com/office/powerpoint/2010/main" val="2167002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92CF81-5C1B-4314-93CE-7C0D5ED7381C}"/>
              </a:ext>
            </a:extLst>
          </p:cNvPr>
          <p:cNvSpPr>
            <a:spLocks noGrp="1"/>
          </p:cNvSpPr>
          <p:nvPr>
            <p:ph type="title"/>
          </p:nvPr>
        </p:nvSpPr>
        <p:spPr/>
        <p:txBody>
          <a:bodyPr/>
          <a:lstStyle/>
          <a:p>
            <a:r>
              <a:rPr lang="fr-RE" dirty="0"/>
              <a:t>Certificat de décès 100 euros</a:t>
            </a:r>
          </a:p>
        </p:txBody>
      </p:sp>
      <p:sp>
        <p:nvSpPr>
          <p:cNvPr id="3" name="Espace réservé du contenu 2">
            <a:extLst>
              <a:ext uri="{FF2B5EF4-FFF2-40B4-BE49-F238E27FC236}">
                <a16:creationId xmlns:a16="http://schemas.microsoft.com/office/drawing/2014/main" id="{70367E31-C98C-4399-B715-54AE84CB99AB}"/>
              </a:ext>
            </a:extLst>
          </p:cNvPr>
          <p:cNvSpPr>
            <a:spLocks noGrp="1"/>
          </p:cNvSpPr>
          <p:nvPr>
            <p:ph idx="1"/>
          </p:nvPr>
        </p:nvSpPr>
        <p:spPr/>
        <p:txBody>
          <a:bodyPr>
            <a:normAutofit fontScale="92500" lnSpcReduction="10000"/>
          </a:bodyPr>
          <a:lstStyle/>
          <a:p>
            <a:r>
              <a:rPr lang="fr-RE" dirty="0"/>
              <a:t>Au domicile du patient</a:t>
            </a:r>
          </a:p>
          <a:p>
            <a:r>
              <a:rPr lang="fr-RE" dirty="0"/>
              <a:t>La nuit entre 20h et 08h (19h et 8h en 2023)</a:t>
            </a:r>
          </a:p>
          <a:p>
            <a:r>
              <a:rPr lang="fr-RE" dirty="0"/>
              <a:t>Le samedi et JF de 08h à 20h (19h en 2023)</a:t>
            </a:r>
          </a:p>
          <a:p>
            <a:r>
              <a:rPr lang="fr-RE" dirty="0"/>
              <a:t>Les ponts, lundi qui précède JF et vendredi samedi qui suivent JF de 08h à 20h (19h en 2023)</a:t>
            </a:r>
          </a:p>
          <a:p>
            <a:r>
              <a:rPr lang="fr-RE" dirty="0"/>
              <a:t>Réglé par la Caisse, formulaire PDF disponible sur Ameli.fr à envoyer à la caisse</a:t>
            </a:r>
          </a:p>
          <a:p>
            <a:r>
              <a:rPr lang="fr-RE" dirty="0"/>
              <a:t>En zone déclaré ‘fragile’ en terme offre de soins par arrêté ARS, extension aux jours de semaine de 08 à 20h (19h en 2023)</a:t>
            </a:r>
          </a:p>
          <a:p>
            <a:r>
              <a:rPr lang="fr-RE" dirty="0"/>
              <a:t>Depuis le 1e juin 2022, déclaration obligatoire en ligne si décès dans un établissement de sante ou médico-social.</a:t>
            </a:r>
          </a:p>
        </p:txBody>
      </p:sp>
    </p:spTree>
    <p:extLst>
      <p:ext uri="{BB962C8B-B14F-4D97-AF65-F5344CB8AC3E}">
        <p14:creationId xmlns:p14="http://schemas.microsoft.com/office/powerpoint/2010/main" val="1864560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73B5A-7841-43AD-A12E-101C2167E9EC}"/>
              </a:ext>
            </a:extLst>
          </p:cNvPr>
          <p:cNvSpPr>
            <a:spLocks noGrp="1"/>
          </p:cNvSpPr>
          <p:nvPr>
            <p:ph type="title"/>
          </p:nvPr>
        </p:nvSpPr>
        <p:spPr/>
        <p:txBody>
          <a:bodyPr/>
          <a:lstStyle/>
          <a:p>
            <a:r>
              <a:rPr lang="fr-FR" dirty="0"/>
              <a:t>Téléconsultation</a:t>
            </a:r>
            <a:endParaRPr lang="fr-RE" dirty="0"/>
          </a:p>
        </p:txBody>
      </p:sp>
      <p:sp>
        <p:nvSpPr>
          <p:cNvPr id="3" name="Espace réservé du contenu 2">
            <a:extLst>
              <a:ext uri="{FF2B5EF4-FFF2-40B4-BE49-F238E27FC236}">
                <a16:creationId xmlns:a16="http://schemas.microsoft.com/office/drawing/2014/main" id="{A1D8AB21-FB2A-46F7-9670-7AF96EEB5835}"/>
              </a:ext>
            </a:extLst>
          </p:cNvPr>
          <p:cNvSpPr>
            <a:spLocks noGrp="1"/>
          </p:cNvSpPr>
          <p:nvPr>
            <p:ph idx="1"/>
          </p:nvPr>
        </p:nvSpPr>
        <p:spPr/>
        <p:txBody>
          <a:bodyPr>
            <a:normAutofit fontScale="62500" lnSpcReduction="20000"/>
          </a:bodyPr>
          <a:lstStyle/>
          <a:p>
            <a:r>
              <a:rPr lang="fr-FR" dirty="0"/>
              <a:t>Obligatoire d’avoir une vidéotransmission (pas WhatsApp ni téléphone)</a:t>
            </a:r>
          </a:p>
          <a:p>
            <a:r>
              <a:rPr lang="fr-FR" dirty="0"/>
              <a:t>TCG 29,60 euros </a:t>
            </a:r>
          </a:p>
          <a:p>
            <a:r>
              <a:rPr lang="fr-FR" dirty="0"/>
              <a:t>Si régulé : rajouter MRT 15 euros</a:t>
            </a:r>
          </a:p>
          <a:p>
            <a:r>
              <a:rPr lang="fr-RE" dirty="0"/>
              <a:t>Prise en charge identique : 70%-30%, 100 % ALD, M.P et maternité</a:t>
            </a:r>
          </a:p>
          <a:p>
            <a:r>
              <a:rPr lang="fr-RE" dirty="0"/>
              <a:t>Respect parcours de soins: Après orientation du MT vers médecin consultant ( si ce dernier n’est pas le MT) sauf exceptions: accès direct </a:t>
            </a:r>
            <a:r>
              <a:rPr lang="fr-RE" dirty="0" err="1"/>
              <a:t>Gyneco</a:t>
            </a:r>
            <a:r>
              <a:rPr lang="fr-RE" dirty="0"/>
              <a:t>, Ophtalmo, stomato, </a:t>
            </a:r>
            <a:r>
              <a:rPr lang="fr-RE" dirty="0" err="1"/>
              <a:t>chir</a:t>
            </a:r>
            <a:r>
              <a:rPr lang="fr-RE" dirty="0"/>
              <a:t> max faciale, psychiatre, neuropsychiatre et pédiatre, patients moins de 16 ans, situation d’urgence, patient sans MT ou dont le MG est indisponible dans un délai compatible avec leur état de santé.</a:t>
            </a:r>
          </a:p>
          <a:p>
            <a:r>
              <a:rPr lang="fr-RE" dirty="0"/>
              <a:t>Médecin consultant doit être issu du même territoire que le patient sauf orienté par médecin régulateur SAS en cas d’échec d’une prise de RDV sur le territoire ou résidence dans un désert médical.</a:t>
            </a:r>
          </a:p>
          <a:p>
            <a:r>
              <a:rPr lang="fr-FR" dirty="0"/>
              <a:t>PLFSS 2023: A partir du 1er juin 2023, </a:t>
            </a:r>
            <a:r>
              <a:rPr lang="fr-FR" i="1" dirty="0"/>
              <a:t>« les arrêts de travail prescrits à l’occasion d’une téléconsultation par un autre médecin que le médecin traitant ou un médecin vu au cours des 12 derniers mois ne seront remboursés que dans certaines conditions limitatives »</a:t>
            </a:r>
            <a:r>
              <a:rPr lang="fr-FR" dirty="0"/>
              <a:t>. Autrement dit, un salarié ne pourra plus toucher les indemnités journalières, normalement versées par l’Assurance maladie en cas d’arrêt de travail, s’il consulte à distance un praticien inconnu. La téléconsultation restera, elle, prise en charge.</a:t>
            </a:r>
          </a:p>
        </p:txBody>
      </p:sp>
    </p:spTree>
    <p:extLst>
      <p:ext uri="{BB962C8B-B14F-4D97-AF65-F5344CB8AC3E}">
        <p14:creationId xmlns:p14="http://schemas.microsoft.com/office/powerpoint/2010/main" val="2292604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D8ACEC-62D4-4983-9A29-6AEC8AD5A644}"/>
              </a:ext>
            </a:extLst>
          </p:cNvPr>
          <p:cNvSpPr>
            <a:spLocks noGrp="1"/>
          </p:cNvSpPr>
          <p:nvPr>
            <p:ph type="title"/>
          </p:nvPr>
        </p:nvSpPr>
        <p:spPr/>
        <p:txBody>
          <a:bodyPr/>
          <a:lstStyle/>
          <a:p>
            <a:r>
              <a:rPr lang="fr-FR" dirty="0"/>
              <a:t>Télé expertise</a:t>
            </a:r>
            <a:endParaRPr lang="fr-RE" dirty="0"/>
          </a:p>
        </p:txBody>
      </p:sp>
      <p:sp>
        <p:nvSpPr>
          <p:cNvPr id="3" name="Espace réservé du contenu 2">
            <a:extLst>
              <a:ext uri="{FF2B5EF4-FFF2-40B4-BE49-F238E27FC236}">
                <a16:creationId xmlns:a16="http://schemas.microsoft.com/office/drawing/2014/main" id="{56CEF87A-CBE9-429B-B71C-11127006B890}"/>
              </a:ext>
            </a:extLst>
          </p:cNvPr>
          <p:cNvSpPr>
            <a:spLocks noGrp="1"/>
          </p:cNvSpPr>
          <p:nvPr>
            <p:ph idx="1"/>
          </p:nvPr>
        </p:nvSpPr>
        <p:spPr/>
        <p:txBody>
          <a:bodyPr>
            <a:normAutofit fontScale="92500"/>
          </a:bodyPr>
          <a:lstStyle/>
          <a:p>
            <a:r>
              <a:rPr lang="fr-FR" dirty="0"/>
              <a:t>Peut concerner tous les patients</a:t>
            </a:r>
          </a:p>
          <a:p>
            <a:r>
              <a:rPr lang="fr-FR" dirty="0"/>
              <a:t>Changement de cotation avec l’avenant 9 du 01/04/2022</a:t>
            </a:r>
          </a:p>
          <a:p>
            <a:r>
              <a:rPr lang="fr-FR" dirty="0"/>
              <a:t>Coter TE2: 24 euros</a:t>
            </a:r>
            <a:r>
              <a:rPr lang="fr-RE" dirty="0"/>
              <a:t> avec maximum de 4 par an pour un même patient</a:t>
            </a:r>
          </a:p>
          <a:p>
            <a:r>
              <a:rPr lang="fr-RE" dirty="0"/>
              <a:t>Tous les professionnels de santé peuvent être à l’origine de la demande</a:t>
            </a:r>
          </a:p>
          <a:p>
            <a:r>
              <a:rPr lang="fr-RE" dirty="0"/>
              <a:t>Le médecin demandeur cote RQD : 12 euros</a:t>
            </a:r>
          </a:p>
          <a:p>
            <a:r>
              <a:rPr lang="fr-RE" dirty="0"/>
              <a:t>Seule contrainte : utiliser une messagerie sécurisée pour communiquer et archiver les échanges ( logiciel </a:t>
            </a:r>
            <a:r>
              <a:rPr lang="fr-RE" dirty="0" err="1"/>
              <a:t>ségur</a:t>
            </a:r>
            <a:r>
              <a:rPr lang="fr-RE" dirty="0"/>
              <a:t> numérique ou autre logiciel exemple </a:t>
            </a:r>
            <a:r>
              <a:rPr lang="fr-RE" dirty="0" err="1"/>
              <a:t>Omnidoc</a:t>
            </a:r>
            <a:r>
              <a:rPr lang="fr-RE" dirty="0"/>
              <a:t>)</a:t>
            </a:r>
          </a:p>
          <a:p>
            <a:r>
              <a:rPr lang="fr-RE" dirty="0"/>
              <a:t>Seuil de 20% d’activité annuelle (téléconsultation et télé expertise compris)</a:t>
            </a:r>
          </a:p>
          <a:p>
            <a:endParaRPr lang="fr-FR" dirty="0"/>
          </a:p>
        </p:txBody>
      </p:sp>
    </p:spTree>
    <p:extLst>
      <p:ext uri="{BB962C8B-B14F-4D97-AF65-F5344CB8AC3E}">
        <p14:creationId xmlns:p14="http://schemas.microsoft.com/office/powerpoint/2010/main" val="2480731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A62121-5989-41E4-9EC0-484802C311F0}"/>
              </a:ext>
            </a:extLst>
          </p:cNvPr>
          <p:cNvSpPr>
            <a:spLocks noGrp="1"/>
          </p:cNvSpPr>
          <p:nvPr>
            <p:ph type="title"/>
          </p:nvPr>
        </p:nvSpPr>
        <p:spPr/>
        <p:txBody>
          <a:bodyPr/>
          <a:lstStyle/>
          <a:p>
            <a:r>
              <a:rPr lang="fr-FR" dirty="0"/>
              <a:t>Avenant 9 pour MG  </a:t>
            </a:r>
            <a:endParaRPr lang="fr-RE" dirty="0"/>
          </a:p>
        </p:txBody>
      </p:sp>
      <p:sp>
        <p:nvSpPr>
          <p:cNvPr id="3" name="Espace réservé du contenu 2">
            <a:extLst>
              <a:ext uri="{FF2B5EF4-FFF2-40B4-BE49-F238E27FC236}">
                <a16:creationId xmlns:a16="http://schemas.microsoft.com/office/drawing/2014/main" id="{EAA04C40-BF14-4828-B231-1F881C5DB628}"/>
              </a:ext>
            </a:extLst>
          </p:cNvPr>
          <p:cNvSpPr>
            <a:spLocks noGrp="1"/>
          </p:cNvSpPr>
          <p:nvPr>
            <p:ph idx="1"/>
          </p:nvPr>
        </p:nvSpPr>
        <p:spPr/>
        <p:txBody>
          <a:bodyPr>
            <a:normAutofit fontScale="70000" lnSpcReduction="20000"/>
          </a:bodyPr>
          <a:lstStyle/>
          <a:p>
            <a:r>
              <a:rPr lang="fr-FR" dirty="0"/>
              <a:t>Depuis 01/04/2022</a:t>
            </a:r>
          </a:p>
          <a:p>
            <a:r>
              <a:rPr lang="fr-FR" dirty="0"/>
              <a:t>Logiciels métiers à jour !</a:t>
            </a:r>
          </a:p>
          <a:p>
            <a:r>
              <a:rPr lang="fr-FR" dirty="0"/>
              <a:t>4 Visites longues par an à 82 euros (déjà vu)</a:t>
            </a:r>
          </a:p>
          <a:p>
            <a:r>
              <a:rPr lang="fr-FR" dirty="0"/>
              <a:t>Remplissage dossier MDPH: </a:t>
            </a:r>
            <a:r>
              <a:rPr lang="fr-FR" b="1" dirty="0"/>
              <a:t>MPH</a:t>
            </a:r>
            <a:r>
              <a:rPr lang="fr-FR" dirty="0"/>
              <a:t> 72 Euros: remplissage 1</a:t>
            </a:r>
            <a:r>
              <a:rPr lang="fr-FR" baseline="30000" dirty="0"/>
              <a:t>e</a:t>
            </a:r>
            <a:r>
              <a:rPr lang="fr-FR" dirty="0"/>
              <a:t> certificat, passage dossier entre l’ancien et le nouveau MT pour patient avec handicap sévère : l’ancien et le nouveau MT facture chacun MPH.</a:t>
            </a:r>
          </a:p>
          <a:p>
            <a:r>
              <a:rPr lang="fr-FR" dirty="0"/>
              <a:t>Entrée dans l’</a:t>
            </a:r>
            <a:r>
              <a:rPr lang="fr-FR" b="1" dirty="0"/>
              <a:t>a</a:t>
            </a:r>
            <a:r>
              <a:rPr lang="fr-FR" dirty="0"/>
              <a:t>ide </a:t>
            </a:r>
            <a:r>
              <a:rPr lang="fr-FR" b="1" dirty="0"/>
              <a:t>s</a:t>
            </a:r>
            <a:r>
              <a:rPr lang="fr-FR" dirty="0"/>
              <a:t>ociale à l’</a:t>
            </a:r>
            <a:r>
              <a:rPr lang="fr-FR" b="1" dirty="0"/>
              <a:t>e</a:t>
            </a:r>
            <a:r>
              <a:rPr lang="fr-FR" dirty="0"/>
              <a:t>nfance (ASE) : consultation complexe </a:t>
            </a:r>
            <a:r>
              <a:rPr lang="fr-FR" b="1" dirty="0"/>
              <a:t>CCX</a:t>
            </a:r>
            <a:r>
              <a:rPr lang="fr-FR" dirty="0"/>
              <a:t> 55,20 euros (déjà vu)</a:t>
            </a:r>
          </a:p>
          <a:p>
            <a:r>
              <a:rPr lang="fr-FR" dirty="0"/>
              <a:t>Extension de la consultation CTE (repérage des troubles du spectre de l’autisme) au TND :72 euros </a:t>
            </a:r>
            <a:r>
              <a:rPr lang="fr-FR" b="1" dirty="0"/>
              <a:t>une</a:t>
            </a:r>
            <a:r>
              <a:rPr lang="fr-FR" dirty="0"/>
              <a:t> fois par an. Enfant avec signes inhabituels du développement: examen clinique approfondi et dépistage d’un trouble auditif ou visuel. Le Médecin doit avoir une formation spécifique. Le cas échéant, il adresse l’enfant à une structure pluriprofessionnelle </a:t>
            </a:r>
          </a:p>
          <a:p>
            <a:r>
              <a:rPr lang="fr-FR" dirty="0"/>
              <a:t>Extension de la MIS aux troubles de l’autisme et TND : code transmission MTX 30 euros. </a:t>
            </a:r>
            <a:r>
              <a:rPr lang="fr-FR" b="1" dirty="0"/>
              <a:t>Une</a:t>
            </a:r>
            <a:r>
              <a:rPr lang="fr-FR" dirty="0"/>
              <a:t> fois par an.</a:t>
            </a:r>
            <a:r>
              <a:rPr lang="fr-RE" dirty="0"/>
              <a:t> Consultation d’Information et organisation de prise en charge / orientation thérapeutique inscrites dans le dossier médical + Retour MT</a:t>
            </a:r>
            <a:endParaRPr lang="fr-FR" dirty="0"/>
          </a:p>
          <a:p>
            <a:endParaRPr lang="fr-RE" dirty="0"/>
          </a:p>
        </p:txBody>
      </p:sp>
    </p:spTree>
    <p:extLst>
      <p:ext uri="{BB962C8B-B14F-4D97-AF65-F5344CB8AC3E}">
        <p14:creationId xmlns:p14="http://schemas.microsoft.com/office/powerpoint/2010/main" val="3407738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B5878-7EC9-4B51-9C52-B41023FB0366}"/>
              </a:ext>
            </a:extLst>
          </p:cNvPr>
          <p:cNvSpPr>
            <a:spLocks noGrp="1"/>
          </p:cNvSpPr>
          <p:nvPr>
            <p:ph type="title"/>
          </p:nvPr>
        </p:nvSpPr>
        <p:spPr/>
        <p:txBody>
          <a:bodyPr/>
          <a:lstStyle/>
          <a:p>
            <a:r>
              <a:rPr lang="fr-FR" dirty="0"/>
              <a:t>Avenant 9 (suite)</a:t>
            </a:r>
            <a:endParaRPr lang="fr-RE" dirty="0"/>
          </a:p>
        </p:txBody>
      </p:sp>
      <p:sp>
        <p:nvSpPr>
          <p:cNvPr id="3" name="Espace réservé du contenu 2">
            <a:extLst>
              <a:ext uri="{FF2B5EF4-FFF2-40B4-BE49-F238E27FC236}">
                <a16:creationId xmlns:a16="http://schemas.microsoft.com/office/drawing/2014/main" id="{93090BA7-A6BD-4B17-9213-8AC7E77EE51C}"/>
              </a:ext>
            </a:extLst>
          </p:cNvPr>
          <p:cNvSpPr>
            <a:spLocks noGrp="1"/>
          </p:cNvSpPr>
          <p:nvPr>
            <p:ph idx="1"/>
          </p:nvPr>
        </p:nvSpPr>
        <p:spPr>
          <a:xfrm>
            <a:off x="679174" y="1690688"/>
            <a:ext cx="10515600" cy="4351338"/>
          </a:xfrm>
        </p:spPr>
        <p:txBody>
          <a:bodyPr/>
          <a:lstStyle/>
          <a:p>
            <a:r>
              <a:rPr lang="fr-FR" dirty="0"/>
              <a:t>Visite blanche : consultation d’un patient avec handicap sans examen clinique réalisé dans les cas suivants: 1)un temps de rencontre planifié avec le médecin réalisé au futur lieu habituel de consultation en préparation de la prise en charge médicale ultérieure. 2)Lorsque la consultation débutée ne peut être menée à son terme du fait d’une manifestation aiguë du handicap du patient et doit être différée.</a:t>
            </a:r>
          </a:p>
          <a:p>
            <a:r>
              <a:rPr lang="fr-FR" dirty="0"/>
              <a:t>Consultation santé sexuelle, contraception et prévention des MST des jeunes de moins de 26 ans et donc </a:t>
            </a:r>
            <a:r>
              <a:rPr lang="fr-FR" b="1" dirty="0"/>
              <a:t>filles et garçons compris</a:t>
            </a:r>
            <a:r>
              <a:rPr lang="fr-FR" dirty="0"/>
              <a:t>.            CCP 55,20 euros( prise en charge à 100 %) </a:t>
            </a:r>
          </a:p>
          <a:p>
            <a:r>
              <a:rPr lang="fr-FR" dirty="0"/>
              <a:t>+ 3 % sur certains tarifs CCAM</a:t>
            </a:r>
            <a:endParaRPr lang="fr-RE" dirty="0"/>
          </a:p>
        </p:txBody>
      </p:sp>
    </p:spTree>
    <p:extLst>
      <p:ext uri="{BB962C8B-B14F-4D97-AF65-F5344CB8AC3E}">
        <p14:creationId xmlns:p14="http://schemas.microsoft.com/office/powerpoint/2010/main" val="1810107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D338E0-7702-423A-94B4-35E92B05AB78}"/>
              </a:ext>
            </a:extLst>
          </p:cNvPr>
          <p:cNvSpPr>
            <a:spLocks noGrp="1"/>
          </p:cNvSpPr>
          <p:nvPr>
            <p:ph type="title"/>
          </p:nvPr>
        </p:nvSpPr>
        <p:spPr/>
        <p:txBody>
          <a:bodyPr/>
          <a:lstStyle/>
          <a:p>
            <a:r>
              <a:rPr lang="fr-FR" dirty="0"/>
              <a:t>Site utile pour cotation:</a:t>
            </a:r>
            <a:br>
              <a:rPr lang="fr-FR" dirty="0"/>
            </a:br>
            <a:r>
              <a:rPr lang="fr-FR" dirty="0"/>
              <a:t>www.cotamg.fr</a:t>
            </a:r>
          </a:p>
        </p:txBody>
      </p:sp>
      <p:sp>
        <p:nvSpPr>
          <p:cNvPr id="3" name="Espace réservé du contenu 2">
            <a:extLst>
              <a:ext uri="{FF2B5EF4-FFF2-40B4-BE49-F238E27FC236}">
                <a16:creationId xmlns:a16="http://schemas.microsoft.com/office/drawing/2014/main" id="{0E018F03-40D6-451A-977E-8DD1173DAA31}"/>
              </a:ext>
            </a:extLst>
          </p:cNvPr>
          <p:cNvSpPr>
            <a:spLocks noGrp="1"/>
          </p:cNvSpPr>
          <p:nvPr>
            <p:ph idx="1"/>
          </p:nvPr>
        </p:nvSpPr>
        <p:spPr/>
        <p:txBody>
          <a:bodyPr>
            <a:normAutofit fontScale="92500" lnSpcReduction="10000"/>
          </a:bodyPr>
          <a:lstStyle/>
          <a:p>
            <a:pPr marL="0" indent="0">
              <a:buNone/>
            </a:pPr>
            <a:endParaRPr lang="fr-FR" dirty="0"/>
          </a:p>
          <a:p>
            <a:r>
              <a:rPr lang="fr-FR" dirty="0"/>
              <a:t>Site conçu par Dr </a:t>
            </a:r>
            <a:r>
              <a:rPr lang="fr-FR" dirty="0" err="1"/>
              <a:t>Gregoire</a:t>
            </a:r>
            <a:r>
              <a:rPr lang="fr-FR" dirty="0"/>
              <a:t> Pau, MG et ingénieur.</a:t>
            </a:r>
          </a:p>
          <a:p>
            <a:r>
              <a:rPr lang="fr-FR" dirty="0"/>
              <a:t>Logiciel rapide et réactif incluant les nomenclatures NGAP et CCAM.</a:t>
            </a:r>
          </a:p>
          <a:p>
            <a:r>
              <a:rPr lang="fr-FR" dirty="0"/>
              <a:t>Adapté au tarifs Réunion.</a:t>
            </a:r>
          </a:p>
          <a:p>
            <a:r>
              <a:rPr lang="fr-FR" dirty="0"/>
              <a:t>L’outil tente d’ajuster la cotation en ajoutant toutes les majorations possibles, tout en restant dans la nomenclature.</a:t>
            </a:r>
          </a:p>
          <a:p>
            <a:r>
              <a:rPr lang="fr-FR" dirty="0"/>
              <a:t>Ex 1: En sélectionnant acte ECG en visite (DEQP003), il ajoute automatiquement visite (VG), majoration déplacement (MD) et majoration supplément ECG en visite (YYYY490).</a:t>
            </a:r>
          </a:p>
          <a:p>
            <a:r>
              <a:rPr lang="fr-FR" dirty="0"/>
              <a:t>Ex 2: en garde de 20h-00h, consultation d’un enfant de 4 ans, il ajoute automatiquement majoration de nuit (CRN) et majoration enfant (MEG)</a:t>
            </a:r>
          </a:p>
          <a:p>
            <a:endParaRPr lang="fr-FR" dirty="0"/>
          </a:p>
          <a:p>
            <a:endParaRPr lang="fr-FR" dirty="0"/>
          </a:p>
          <a:p>
            <a:endParaRPr lang="fr-FR" dirty="0"/>
          </a:p>
        </p:txBody>
      </p:sp>
    </p:spTree>
    <p:extLst>
      <p:ext uri="{BB962C8B-B14F-4D97-AF65-F5344CB8AC3E}">
        <p14:creationId xmlns:p14="http://schemas.microsoft.com/office/powerpoint/2010/main" val="2417171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77368C-CB0C-40FF-96A6-934F1EAACDE7}"/>
              </a:ext>
            </a:extLst>
          </p:cNvPr>
          <p:cNvSpPr>
            <a:spLocks noGrp="1"/>
          </p:cNvSpPr>
          <p:nvPr>
            <p:ph type="title"/>
          </p:nvPr>
        </p:nvSpPr>
        <p:spPr/>
        <p:txBody>
          <a:bodyPr/>
          <a:lstStyle/>
          <a:p>
            <a:r>
              <a:rPr lang="fr-FR" dirty="0"/>
              <a:t>.</a:t>
            </a:r>
          </a:p>
        </p:txBody>
      </p:sp>
      <p:pic>
        <p:nvPicPr>
          <p:cNvPr id="7" name="Espace réservé du contenu 6">
            <a:extLst>
              <a:ext uri="{FF2B5EF4-FFF2-40B4-BE49-F238E27FC236}">
                <a16:creationId xmlns:a16="http://schemas.microsoft.com/office/drawing/2014/main" id="{4C1B5AD2-DF0A-4F40-98E3-4CF334132536}"/>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3726873" y="221672"/>
            <a:ext cx="4100945" cy="6968837"/>
          </a:xfrm>
          <a:prstGeom prst="rect">
            <a:avLst/>
          </a:prstGeom>
          <a:noFill/>
          <a:ln>
            <a:noFill/>
          </a:ln>
        </p:spPr>
      </p:pic>
    </p:spTree>
    <p:extLst>
      <p:ext uri="{BB962C8B-B14F-4D97-AF65-F5344CB8AC3E}">
        <p14:creationId xmlns:p14="http://schemas.microsoft.com/office/powerpoint/2010/main" val="836726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E3293-4C81-4BCB-9883-5D1D6C8BFCD8}"/>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9F16B03A-A114-4672-8198-36484BCA4485}"/>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3886200" y="26987"/>
            <a:ext cx="3784600" cy="6465888"/>
          </a:xfrm>
          <a:prstGeom prst="rect">
            <a:avLst/>
          </a:prstGeom>
          <a:noFill/>
          <a:ln>
            <a:noFill/>
          </a:ln>
        </p:spPr>
      </p:pic>
    </p:spTree>
    <p:extLst>
      <p:ext uri="{BB962C8B-B14F-4D97-AF65-F5344CB8AC3E}">
        <p14:creationId xmlns:p14="http://schemas.microsoft.com/office/powerpoint/2010/main" val="38656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03B4AF-B804-495F-A209-92D9466918A9}"/>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4B66EB54-1FB0-4190-940E-E81DEAD0DB84}"/>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3532909" y="365125"/>
            <a:ext cx="4343720" cy="6728402"/>
          </a:xfrm>
          <a:prstGeom prst="rect">
            <a:avLst/>
          </a:prstGeom>
          <a:noFill/>
          <a:ln>
            <a:noFill/>
          </a:ln>
        </p:spPr>
      </p:pic>
    </p:spTree>
    <p:extLst>
      <p:ext uri="{BB962C8B-B14F-4D97-AF65-F5344CB8AC3E}">
        <p14:creationId xmlns:p14="http://schemas.microsoft.com/office/powerpoint/2010/main" val="2808079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87AFC-AD53-43A5-A05A-928F9EDA9D41}"/>
              </a:ext>
            </a:extLst>
          </p:cNvPr>
          <p:cNvSpPr>
            <a:spLocks noGrp="1"/>
          </p:cNvSpPr>
          <p:nvPr>
            <p:ph type="title"/>
          </p:nvPr>
        </p:nvSpPr>
        <p:spPr/>
        <p:txBody>
          <a:bodyPr/>
          <a:lstStyle/>
          <a:p>
            <a:r>
              <a:rPr lang="fr-RE" dirty="0"/>
              <a:t>Définitions</a:t>
            </a:r>
          </a:p>
        </p:txBody>
      </p:sp>
      <p:sp>
        <p:nvSpPr>
          <p:cNvPr id="3" name="Espace réservé du contenu 2">
            <a:extLst>
              <a:ext uri="{FF2B5EF4-FFF2-40B4-BE49-F238E27FC236}">
                <a16:creationId xmlns:a16="http://schemas.microsoft.com/office/drawing/2014/main" id="{4B3D299E-0EFD-4E70-8344-036A329E70BE}"/>
              </a:ext>
            </a:extLst>
          </p:cNvPr>
          <p:cNvSpPr>
            <a:spLocks noGrp="1"/>
          </p:cNvSpPr>
          <p:nvPr>
            <p:ph idx="1"/>
          </p:nvPr>
        </p:nvSpPr>
        <p:spPr/>
        <p:txBody>
          <a:bodyPr/>
          <a:lstStyle/>
          <a:p>
            <a:r>
              <a:rPr lang="fr-RE" dirty="0"/>
              <a:t>Actes CCAM (Classifications Communes des Actes Médicaux) : regroupe les actes </a:t>
            </a:r>
            <a:r>
              <a:rPr lang="fr-RE" b="1" dirty="0"/>
              <a:t>techniques</a:t>
            </a:r>
            <a:r>
              <a:rPr lang="fr-RE" dirty="0"/>
              <a:t> réalisés par les médecins et actes chirurgicaux.</a:t>
            </a:r>
          </a:p>
          <a:p>
            <a:r>
              <a:rPr lang="fr-RE" dirty="0"/>
              <a:t>Actes NGAP (Nomenclature Générale des Actes Professionnels): regroupe les actes </a:t>
            </a:r>
            <a:r>
              <a:rPr lang="fr-RE" b="1" dirty="0"/>
              <a:t>cliniques</a:t>
            </a:r>
            <a:r>
              <a:rPr lang="fr-RE" dirty="0"/>
              <a:t> médicaux.</a:t>
            </a:r>
          </a:p>
          <a:p>
            <a:r>
              <a:rPr lang="fr-RE" dirty="0"/>
              <a:t>Une règle en MG: non cumul des actes cliniques avec d’autres actes techniques ( qq exceptions ECG, frottis ou biopsie cutanée)</a:t>
            </a:r>
          </a:p>
          <a:p>
            <a:r>
              <a:rPr lang="fr-RE" dirty="0"/>
              <a:t>Si plusieurs actes sont effectués en CCAM, le second est coté à 50 % et les suivants à zéro.</a:t>
            </a:r>
          </a:p>
          <a:p>
            <a:endParaRPr lang="fr-RE" dirty="0"/>
          </a:p>
        </p:txBody>
      </p:sp>
    </p:spTree>
    <p:extLst>
      <p:ext uri="{BB962C8B-B14F-4D97-AF65-F5344CB8AC3E}">
        <p14:creationId xmlns:p14="http://schemas.microsoft.com/office/powerpoint/2010/main" val="4173110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D305C7-526E-4363-9B59-9EC93A5FF816}"/>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67DBD4C4-64CF-4F48-A130-C84F67C2CCF4}"/>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3629891" y="365126"/>
            <a:ext cx="4523509" cy="6963928"/>
          </a:xfrm>
          <a:prstGeom prst="rect">
            <a:avLst/>
          </a:prstGeom>
          <a:noFill/>
          <a:ln>
            <a:noFill/>
          </a:ln>
        </p:spPr>
      </p:pic>
    </p:spTree>
    <p:extLst>
      <p:ext uri="{BB962C8B-B14F-4D97-AF65-F5344CB8AC3E}">
        <p14:creationId xmlns:p14="http://schemas.microsoft.com/office/powerpoint/2010/main" val="4281297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5D3B7-7DD5-48A7-9668-B9C449A3CC01}"/>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A9F9CA65-8A4D-4C68-90E5-7CEAAE406E79}"/>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3920836" y="249382"/>
            <a:ext cx="3837709" cy="6243493"/>
          </a:xfrm>
          <a:prstGeom prst="rect">
            <a:avLst/>
          </a:prstGeom>
          <a:noFill/>
          <a:ln>
            <a:noFill/>
          </a:ln>
        </p:spPr>
      </p:pic>
    </p:spTree>
    <p:extLst>
      <p:ext uri="{BB962C8B-B14F-4D97-AF65-F5344CB8AC3E}">
        <p14:creationId xmlns:p14="http://schemas.microsoft.com/office/powerpoint/2010/main" val="1803139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9EEE11-DA17-432A-B191-E3C914D1C633}"/>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808527C7-F7D9-4946-B264-0E4218465A94}"/>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4059382" y="365124"/>
            <a:ext cx="3976254" cy="6382039"/>
          </a:xfrm>
          <a:prstGeom prst="rect">
            <a:avLst/>
          </a:prstGeom>
          <a:noFill/>
          <a:ln>
            <a:noFill/>
          </a:ln>
        </p:spPr>
      </p:pic>
    </p:spTree>
    <p:extLst>
      <p:ext uri="{BB962C8B-B14F-4D97-AF65-F5344CB8AC3E}">
        <p14:creationId xmlns:p14="http://schemas.microsoft.com/office/powerpoint/2010/main" val="244847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056973-0B00-4FE7-9D59-8549C0E46F25}"/>
              </a:ext>
            </a:extLst>
          </p:cNvPr>
          <p:cNvSpPr>
            <a:spLocks noGrp="1"/>
          </p:cNvSpPr>
          <p:nvPr>
            <p:ph type="title"/>
          </p:nvPr>
        </p:nvSpPr>
        <p:spPr>
          <a:xfrm>
            <a:off x="1032164" y="500062"/>
            <a:ext cx="10515600" cy="1325563"/>
          </a:xfrm>
        </p:spPr>
        <p:txBody>
          <a:bodyPr/>
          <a:lstStyle/>
          <a:p>
            <a:r>
              <a:rPr lang="fr-FR" b="1" dirty="0"/>
              <a:t>Règlement arbitral</a:t>
            </a:r>
          </a:p>
        </p:txBody>
      </p:sp>
      <p:sp>
        <p:nvSpPr>
          <p:cNvPr id="3" name="Espace réservé du contenu 2">
            <a:extLst>
              <a:ext uri="{FF2B5EF4-FFF2-40B4-BE49-F238E27FC236}">
                <a16:creationId xmlns:a16="http://schemas.microsoft.com/office/drawing/2014/main" id="{FF6B0382-25AA-45A9-A905-9139358FE964}"/>
              </a:ext>
            </a:extLst>
          </p:cNvPr>
          <p:cNvSpPr>
            <a:spLocks noGrp="1"/>
          </p:cNvSpPr>
          <p:nvPr>
            <p:ph idx="1"/>
          </p:nvPr>
        </p:nvSpPr>
        <p:spPr/>
        <p:txBody>
          <a:bodyPr/>
          <a:lstStyle/>
          <a:p>
            <a:r>
              <a:rPr lang="fr-FR" dirty="0"/>
              <a:t>La procédure du règlement arbitral a été activée le 1er mars 2023 suite à l’absence de signature des syndicats. L’arbitre désignée, Annick Morel, a remis le 24 avril au ministre de la Santé. </a:t>
            </a:r>
          </a:p>
          <a:p>
            <a:r>
              <a:rPr lang="fr-FR" dirty="0"/>
              <a:t>L’arrêté du 28/4 est paru au Journal Officiel du 30 avril.</a:t>
            </a:r>
          </a:p>
          <a:p>
            <a:r>
              <a:rPr lang="fr-FR" dirty="0"/>
              <a:t>Il s’applique pour 5 ans ou jusqu’à la date d’entrée en vigueur d’une nouvelle convention nationale.</a:t>
            </a:r>
          </a:p>
          <a:p>
            <a:r>
              <a:rPr lang="fr-FR" dirty="0"/>
              <a:t>En voici les mesures:</a:t>
            </a: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4122934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3F046B-A308-4BB4-9BD1-7FA795079E86}"/>
              </a:ext>
            </a:extLst>
          </p:cNvPr>
          <p:cNvSpPr>
            <a:spLocks noGrp="1"/>
          </p:cNvSpPr>
          <p:nvPr>
            <p:ph type="title"/>
          </p:nvPr>
        </p:nvSpPr>
        <p:spPr/>
        <p:txBody>
          <a:bodyPr/>
          <a:lstStyle/>
          <a:p>
            <a:r>
              <a:rPr lang="fr-FR" dirty="0"/>
              <a:t>RA suite</a:t>
            </a:r>
          </a:p>
        </p:txBody>
      </p:sp>
      <p:sp>
        <p:nvSpPr>
          <p:cNvPr id="3" name="Espace réservé du contenu 2">
            <a:extLst>
              <a:ext uri="{FF2B5EF4-FFF2-40B4-BE49-F238E27FC236}">
                <a16:creationId xmlns:a16="http://schemas.microsoft.com/office/drawing/2014/main" id="{60FF2ADC-EC59-499B-99A4-51D47B6409F3}"/>
              </a:ext>
            </a:extLst>
          </p:cNvPr>
          <p:cNvSpPr>
            <a:spLocks noGrp="1"/>
          </p:cNvSpPr>
          <p:nvPr>
            <p:ph idx="1"/>
          </p:nvPr>
        </p:nvSpPr>
        <p:spPr/>
        <p:txBody>
          <a:bodyPr>
            <a:normAutofit fontScale="85000" lnSpcReduction="20000"/>
          </a:bodyPr>
          <a:lstStyle/>
          <a:p>
            <a:r>
              <a:rPr lang="fr-FR" dirty="0"/>
              <a:t>Revalorisations: </a:t>
            </a:r>
          </a:p>
          <a:p>
            <a:r>
              <a:rPr lang="fr-FR" dirty="0"/>
              <a:t>*1,80 euros* pour nous à la Réunion </a:t>
            </a:r>
          </a:p>
          <a:p>
            <a:r>
              <a:rPr lang="fr-FR" dirty="0"/>
              <a:t>Sont concernés au </a:t>
            </a:r>
            <a:r>
              <a:rPr lang="fr-FR" b="1" dirty="0"/>
              <a:t>1/11/2023</a:t>
            </a:r>
            <a:r>
              <a:rPr lang="fr-FR" dirty="0"/>
              <a:t>:</a:t>
            </a:r>
          </a:p>
          <a:p>
            <a:r>
              <a:rPr lang="fr-FR" dirty="0"/>
              <a:t>G, GS, VG, VGS (29,60 à 31,40 euros)</a:t>
            </a:r>
          </a:p>
          <a:p>
            <a:r>
              <a:rPr lang="fr-FR" dirty="0"/>
              <a:t>APC (66 à 67,80 euros)</a:t>
            </a:r>
          </a:p>
          <a:p>
            <a:r>
              <a:rPr lang="fr-FR" dirty="0"/>
              <a:t>CCX, CDE, CCP, COE ( 55,20 à 57 euros)</a:t>
            </a:r>
          </a:p>
          <a:p>
            <a:r>
              <a:rPr lang="fr-FR" dirty="0"/>
              <a:t>MPC (majoration pour les autres spécialités du secteur 1 et secteur 2 avec OPTAM) ( 2 euros à 3,80 euros )</a:t>
            </a:r>
          </a:p>
          <a:p>
            <a:r>
              <a:rPr lang="fr-FR" dirty="0"/>
              <a:t>MCC (majoration coordination cardiologues) (3,27 à 5,07 euros)</a:t>
            </a:r>
          </a:p>
          <a:p>
            <a:r>
              <a:rPr lang="fr-FR" dirty="0"/>
              <a:t>NFP (majoration spécifique pédiatres: enfant 2-6 ans) (10 à 11,80 euros)</a:t>
            </a:r>
          </a:p>
          <a:p>
            <a:r>
              <a:rPr lang="fr-FR" dirty="0"/>
              <a:t>NFE (majoration spécifique pédiatres: enfant 2-6 ans et enfant 6-16 sans adressage par MT) (5 à 5,80 euros)</a:t>
            </a:r>
          </a:p>
          <a:p>
            <a:pPr marL="0" indent="0">
              <a:buNone/>
            </a:pPr>
            <a:endParaRPr lang="fr-FR" dirty="0"/>
          </a:p>
          <a:p>
            <a:endParaRPr lang="fr-FR" dirty="0"/>
          </a:p>
        </p:txBody>
      </p:sp>
    </p:spTree>
    <p:extLst>
      <p:ext uri="{BB962C8B-B14F-4D97-AF65-F5344CB8AC3E}">
        <p14:creationId xmlns:p14="http://schemas.microsoft.com/office/powerpoint/2010/main" val="244712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11B4DC-5A33-4F06-946B-67359079F0CA}"/>
              </a:ext>
            </a:extLst>
          </p:cNvPr>
          <p:cNvSpPr>
            <a:spLocks noGrp="1"/>
          </p:cNvSpPr>
          <p:nvPr>
            <p:ph type="title"/>
          </p:nvPr>
        </p:nvSpPr>
        <p:spPr/>
        <p:txBody>
          <a:bodyPr/>
          <a:lstStyle/>
          <a:p>
            <a:r>
              <a:rPr lang="fr-FR" dirty="0"/>
              <a:t>RA suite</a:t>
            </a:r>
          </a:p>
        </p:txBody>
      </p:sp>
      <p:sp>
        <p:nvSpPr>
          <p:cNvPr id="3" name="Espace réservé du contenu 2">
            <a:extLst>
              <a:ext uri="{FF2B5EF4-FFF2-40B4-BE49-F238E27FC236}">
                <a16:creationId xmlns:a16="http://schemas.microsoft.com/office/drawing/2014/main" id="{773C35BE-577D-4C4C-A11D-71B78D7E9D21}"/>
              </a:ext>
            </a:extLst>
          </p:cNvPr>
          <p:cNvSpPr>
            <a:spLocks noGrp="1"/>
          </p:cNvSpPr>
          <p:nvPr>
            <p:ph idx="1"/>
          </p:nvPr>
        </p:nvSpPr>
        <p:spPr/>
        <p:txBody>
          <a:bodyPr/>
          <a:lstStyle/>
          <a:p>
            <a:r>
              <a:rPr lang="fr-FR" dirty="0"/>
              <a:t>1er janvier  2024 :</a:t>
            </a:r>
          </a:p>
          <a:p>
            <a:r>
              <a:rPr lang="fr-FR" dirty="0"/>
              <a:t>Augmentation du forfait patient médecin traitant plus de 80 ans sans ALD et les patients en ALD de moins de 80 ans et passe de 42 € à 46€ </a:t>
            </a:r>
          </a:p>
          <a:p>
            <a:r>
              <a:rPr lang="fr-FR" dirty="0"/>
              <a:t>2 mai 2023: SNP ( régulé par le SAS) 15 euros et 100 euros pour les régulateurs</a:t>
            </a:r>
          </a:p>
          <a:p>
            <a:pPr marL="0" indent="0">
              <a:buNone/>
            </a:pPr>
            <a:r>
              <a:rPr lang="fr-FR" dirty="0"/>
              <a:t> </a:t>
            </a:r>
          </a:p>
          <a:p>
            <a:endParaRPr lang="fr-FR" dirty="0"/>
          </a:p>
        </p:txBody>
      </p:sp>
    </p:spTree>
    <p:extLst>
      <p:ext uri="{BB962C8B-B14F-4D97-AF65-F5344CB8AC3E}">
        <p14:creationId xmlns:p14="http://schemas.microsoft.com/office/powerpoint/2010/main" val="4255951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7BB7E-7D33-4E3B-B2FB-BA2205DB6773}"/>
              </a:ext>
            </a:extLst>
          </p:cNvPr>
          <p:cNvSpPr>
            <a:spLocks noGrp="1"/>
          </p:cNvSpPr>
          <p:nvPr>
            <p:ph type="title"/>
          </p:nvPr>
        </p:nvSpPr>
        <p:spPr/>
        <p:txBody>
          <a:bodyPr/>
          <a:lstStyle/>
          <a:p>
            <a:r>
              <a:rPr lang="fr-FR" dirty="0"/>
              <a:t>RA suite</a:t>
            </a:r>
          </a:p>
        </p:txBody>
      </p:sp>
      <p:sp>
        <p:nvSpPr>
          <p:cNvPr id="3" name="Espace réservé du contenu 2">
            <a:extLst>
              <a:ext uri="{FF2B5EF4-FFF2-40B4-BE49-F238E27FC236}">
                <a16:creationId xmlns:a16="http://schemas.microsoft.com/office/drawing/2014/main" id="{5C100ECE-4F4F-40AE-8AB8-3EFCFAC3B82C}"/>
              </a:ext>
            </a:extLst>
          </p:cNvPr>
          <p:cNvSpPr>
            <a:spLocks noGrp="1"/>
          </p:cNvSpPr>
          <p:nvPr>
            <p:ph idx="1"/>
          </p:nvPr>
        </p:nvSpPr>
        <p:spPr/>
        <p:txBody>
          <a:bodyPr>
            <a:normAutofit fontScale="70000" lnSpcReduction="20000"/>
          </a:bodyPr>
          <a:lstStyle/>
          <a:p>
            <a:r>
              <a:rPr lang="fr-FR" dirty="0"/>
              <a:t>Assistants médicaux : 3 types de mission : 1)missions administratives. 2) Préparation et déroulement de la consultation. 3) Organisation et coordination avec d’autres acteurs de santé</a:t>
            </a:r>
          </a:p>
          <a:p>
            <a:r>
              <a:rPr lang="fr-FR" dirty="0"/>
              <a:t>Applicable dès le 2 mai 2023 :</a:t>
            </a:r>
          </a:p>
          <a:p>
            <a:r>
              <a:rPr lang="fr-FR" dirty="0"/>
              <a:t>Dispositif élargi et assoupli :</a:t>
            </a:r>
          </a:p>
          <a:p>
            <a:r>
              <a:rPr lang="fr-FR" dirty="0"/>
              <a:t>* Accessible aux médecins de secteur 1 et de secteur 2 ayant adhéré aux options de pratique tarifaire maîtrisée OPTAM ou OPTAM-CO (y compris les chirurgiens si le nombre de leurs actes CCAM n’atteint pas 20% des honoraires totaux) : MG, pédiatres, cardiologues, dermatologues etc.</a:t>
            </a:r>
          </a:p>
          <a:p>
            <a:r>
              <a:rPr lang="fr-FR" dirty="0"/>
              <a:t>*  sans obligation d’exercice coordonné, d’exercice regroupé ou d’exercice dans une zone sous-dense</a:t>
            </a:r>
          </a:p>
          <a:p>
            <a:r>
              <a:rPr lang="fr-FR" dirty="0"/>
              <a:t>* Permet l’emploi de l’assistant médical directement par le médecin ou par l’intermédiaire d’un groupe de médecins libéraux ou d’une structure organisée en groupement d’employeurs.</a:t>
            </a:r>
          </a:p>
          <a:p>
            <a:r>
              <a:rPr lang="fr-FR" dirty="0"/>
              <a:t>Démarche : - Contrat de travail à faire par vous même ou par un groupement employeurs.</a:t>
            </a:r>
          </a:p>
          <a:p>
            <a:pPr marL="0" indent="0">
              <a:buNone/>
            </a:pPr>
            <a:r>
              <a:rPr lang="fr-FR" dirty="0"/>
              <a:t>                          - Signature d’un contrat d’aide à l’emploi d’un assistant médical avec CGSS</a:t>
            </a:r>
          </a:p>
          <a:p>
            <a:pPr marL="0" indent="0">
              <a:buNone/>
            </a:pPr>
            <a:r>
              <a:rPr lang="fr-FR" dirty="0"/>
              <a:t>                        </a:t>
            </a:r>
          </a:p>
          <a:p>
            <a:endParaRPr lang="fr-FR" dirty="0"/>
          </a:p>
          <a:p>
            <a:pPr marL="0" indent="0">
              <a:buNone/>
            </a:pPr>
            <a:endParaRPr lang="fr-FR" dirty="0"/>
          </a:p>
          <a:p>
            <a:endParaRPr lang="fr-FR" dirty="0"/>
          </a:p>
        </p:txBody>
      </p:sp>
    </p:spTree>
    <p:extLst>
      <p:ext uri="{BB962C8B-B14F-4D97-AF65-F5344CB8AC3E}">
        <p14:creationId xmlns:p14="http://schemas.microsoft.com/office/powerpoint/2010/main" val="2010803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8CEF44-2AC0-4115-ADDA-389CDB0DDD8A}"/>
              </a:ext>
            </a:extLst>
          </p:cNvPr>
          <p:cNvSpPr>
            <a:spLocks noGrp="1"/>
          </p:cNvSpPr>
          <p:nvPr>
            <p:ph type="title"/>
          </p:nvPr>
        </p:nvSpPr>
        <p:spPr/>
        <p:txBody>
          <a:bodyPr/>
          <a:lstStyle/>
          <a:p>
            <a:r>
              <a:rPr lang="fr-FR" dirty="0"/>
              <a:t>RA suite</a:t>
            </a:r>
          </a:p>
        </p:txBody>
      </p:sp>
      <p:sp>
        <p:nvSpPr>
          <p:cNvPr id="3" name="Espace réservé du contenu 2">
            <a:extLst>
              <a:ext uri="{FF2B5EF4-FFF2-40B4-BE49-F238E27FC236}">
                <a16:creationId xmlns:a16="http://schemas.microsoft.com/office/drawing/2014/main" id="{F2A8B1FA-B53E-4A7C-B395-FDAF316C4B62}"/>
              </a:ext>
            </a:extLst>
          </p:cNvPr>
          <p:cNvSpPr>
            <a:spLocks noGrp="1"/>
          </p:cNvSpPr>
          <p:nvPr>
            <p:ph idx="1"/>
          </p:nvPr>
        </p:nvSpPr>
        <p:spPr/>
        <p:txBody>
          <a:bodyPr>
            <a:normAutofit lnSpcReduction="10000"/>
          </a:bodyPr>
          <a:lstStyle/>
          <a:p>
            <a:r>
              <a:rPr lang="fr-FR" dirty="0"/>
              <a:t>Le montant de l’aide de l’assurance maladie :</a:t>
            </a:r>
          </a:p>
          <a:p>
            <a:r>
              <a:rPr lang="fr-FR" dirty="0"/>
              <a:t>*  Diffère selon deux options de temps de travail de l’assistant médical (temps plein ou mi-temps) ;</a:t>
            </a:r>
          </a:p>
          <a:p>
            <a:r>
              <a:rPr lang="fr-FR" dirty="0"/>
              <a:t>* Est pérenne et annuelle ;</a:t>
            </a:r>
          </a:p>
          <a:p>
            <a:r>
              <a:rPr lang="fr-FR" dirty="0"/>
              <a:t>* Est dégressif les 2 premières années</a:t>
            </a:r>
          </a:p>
          <a:p>
            <a:r>
              <a:rPr lang="fr-FR" dirty="0"/>
              <a:t>* A compter de la 3ème année, le montant est modulé en fonction de l’atteinte par le médecin des objectifs d’augmentation de sa patientèle (enfants intégrés) ou de sa file active, qui dépendent de leur taille initiale. Au total, si les objectifs sont atteints, le montant d’aide varie entre 36 000 € et 10 500 € selon la taille de la patientèle.</a:t>
            </a:r>
          </a:p>
          <a:p>
            <a:endParaRPr lang="fr-FR" dirty="0"/>
          </a:p>
        </p:txBody>
      </p:sp>
    </p:spTree>
    <p:extLst>
      <p:ext uri="{BB962C8B-B14F-4D97-AF65-F5344CB8AC3E}">
        <p14:creationId xmlns:p14="http://schemas.microsoft.com/office/powerpoint/2010/main" val="47193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45F7A-5DF1-449E-BC94-2C14BDB2E3A8}"/>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E4429F81-A413-4739-8E43-FD597198D96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7783" y="-152400"/>
            <a:ext cx="5514108" cy="6858000"/>
          </a:xfrm>
          <a:prstGeom prst="rect">
            <a:avLst/>
          </a:prstGeom>
          <a:noFill/>
          <a:ln>
            <a:noFill/>
          </a:ln>
        </p:spPr>
      </p:pic>
    </p:spTree>
    <p:extLst>
      <p:ext uri="{BB962C8B-B14F-4D97-AF65-F5344CB8AC3E}">
        <p14:creationId xmlns:p14="http://schemas.microsoft.com/office/powerpoint/2010/main" val="1465133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18BC8-E0C8-4E69-B58A-DB03FE1601F3}"/>
              </a:ext>
            </a:extLst>
          </p:cNvPr>
          <p:cNvSpPr>
            <a:spLocks noGrp="1"/>
          </p:cNvSpPr>
          <p:nvPr>
            <p:ph type="title"/>
          </p:nvPr>
        </p:nvSpPr>
        <p:spPr/>
        <p:txBody>
          <a:bodyPr/>
          <a:lstStyle/>
          <a:p>
            <a:r>
              <a:rPr lang="fr-FR" dirty="0"/>
              <a:t>Objectifs à atteindre</a:t>
            </a:r>
          </a:p>
        </p:txBody>
      </p:sp>
      <p:pic>
        <p:nvPicPr>
          <p:cNvPr id="4" name="Espace réservé du contenu 3">
            <a:extLst>
              <a:ext uri="{FF2B5EF4-FFF2-40B4-BE49-F238E27FC236}">
                <a16:creationId xmlns:a16="http://schemas.microsoft.com/office/drawing/2014/main" id="{7BEA4536-A4B4-4802-87EA-A9B2E220DA3C}"/>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5802467" y="-1050324"/>
            <a:ext cx="4564851" cy="7357633"/>
          </a:xfrm>
          <a:prstGeom prst="rect">
            <a:avLst/>
          </a:prstGeom>
          <a:noFill/>
          <a:ln>
            <a:noFill/>
          </a:ln>
        </p:spPr>
      </p:pic>
    </p:spTree>
    <p:extLst>
      <p:ext uri="{BB962C8B-B14F-4D97-AF65-F5344CB8AC3E}">
        <p14:creationId xmlns:p14="http://schemas.microsoft.com/office/powerpoint/2010/main" val="411757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ECF63-203B-495C-963E-7AB276C53420}"/>
              </a:ext>
            </a:extLst>
          </p:cNvPr>
          <p:cNvSpPr>
            <a:spLocks noGrp="1"/>
          </p:cNvSpPr>
          <p:nvPr>
            <p:ph type="title"/>
          </p:nvPr>
        </p:nvSpPr>
        <p:spPr/>
        <p:txBody>
          <a:bodyPr/>
          <a:lstStyle/>
          <a:p>
            <a:r>
              <a:rPr lang="fr-RE" dirty="0"/>
              <a:t>Affichage au cabinet : arrêté du 30 mai 2018</a:t>
            </a:r>
          </a:p>
        </p:txBody>
      </p:sp>
      <p:sp>
        <p:nvSpPr>
          <p:cNvPr id="3" name="Espace réservé du contenu 2">
            <a:extLst>
              <a:ext uri="{FF2B5EF4-FFF2-40B4-BE49-F238E27FC236}">
                <a16:creationId xmlns:a16="http://schemas.microsoft.com/office/drawing/2014/main" id="{5F80436C-776F-4D9C-BEE2-49AEEE9DC996}"/>
              </a:ext>
            </a:extLst>
          </p:cNvPr>
          <p:cNvSpPr>
            <a:spLocks noGrp="1"/>
          </p:cNvSpPr>
          <p:nvPr>
            <p:ph idx="1"/>
          </p:nvPr>
        </p:nvSpPr>
        <p:spPr/>
        <p:txBody>
          <a:bodyPr>
            <a:normAutofit/>
          </a:bodyPr>
          <a:lstStyle/>
          <a:p>
            <a:r>
              <a:rPr lang="fr-RE" dirty="0"/>
              <a:t>Affichage obligatoire des honoraires et secteur de conventionnement de façon lisible et visible (salle d’attente, lieu d’encaissement)</a:t>
            </a:r>
          </a:p>
          <a:p>
            <a:r>
              <a:rPr lang="fr-RE" dirty="0"/>
              <a:t>2 mentions obligatoires: </a:t>
            </a:r>
          </a:p>
          <a:p>
            <a:r>
              <a:rPr lang="fr-RE" dirty="0"/>
              <a:t>‘Seuls peuvent vous être facturer des frais correspondants à une prestation de soins rendus. Le paiement d’une prestation ne correspondant pas directement à une prestation des soins ne peut vous être imposé’</a:t>
            </a:r>
          </a:p>
          <a:p>
            <a:r>
              <a:rPr lang="fr-RE" dirty="0"/>
              <a:t>Informer le patient avant de réaliser un acte non remboursable. Dès lors que le dépassement d’honoraires atteigne 70 euros, le professionnel doit informer par écrit le patient avant de réaliser l’acte </a:t>
            </a:r>
          </a:p>
        </p:txBody>
      </p:sp>
    </p:spTree>
    <p:extLst>
      <p:ext uri="{BB962C8B-B14F-4D97-AF65-F5344CB8AC3E}">
        <p14:creationId xmlns:p14="http://schemas.microsoft.com/office/powerpoint/2010/main" val="2615152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0C4122-DAFE-4AA5-A703-1BCC8C9375E3}"/>
              </a:ext>
            </a:extLst>
          </p:cNvPr>
          <p:cNvSpPr>
            <a:spLocks noGrp="1"/>
          </p:cNvSpPr>
          <p:nvPr>
            <p:ph type="title"/>
          </p:nvPr>
        </p:nvSpPr>
        <p:spPr/>
        <p:txBody>
          <a:bodyPr/>
          <a:lstStyle/>
          <a:p>
            <a:r>
              <a:rPr lang="fr-FR" dirty="0"/>
              <a:t>RA suite</a:t>
            </a:r>
          </a:p>
        </p:txBody>
      </p:sp>
      <p:sp>
        <p:nvSpPr>
          <p:cNvPr id="3" name="Espace réservé du contenu 2">
            <a:extLst>
              <a:ext uri="{FF2B5EF4-FFF2-40B4-BE49-F238E27FC236}">
                <a16:creationId xmlns:a16="http://schemas.microsoft.com/office/drawing/2014/main" id="{3FF86A48-492D-4080-AB0F-0CFBE0EB6386}"/>
              </a:ext>
            </a:extLst>
          </p:cNvPr>
          <p:cNvSpPr>
            <a:spLocks noGrp="1"/>
          </p:cNvSpPr>
          <p:nvPr>
            <p:ph idx="1"/>
          </p:nvPr>
        </p:nvSpPr>
        <p:spPr/>
        <p:txBody>
          <a:bodyPr>
            <a:normAutofit fontScale="92500"/>
          </a:bodyPr>
          <a:lstStyle/>
          <a:p>
            <a:r>
              <a:rPr lang="fr-FR" dirty="0"/>
              <a:t>Certaines cibles associées au 2ème volet du forfait structure (aide financière destinée à l’organisation et à l’informatisation du cabinet sont revues à la baisse) :</a:t>
            </a:r>
          </a:p>
          <a:p>
            <a:r>
              <a:rPr lang="fr-FR" dirty="0"/>
              <a:t>-protocole de soins électronique pour ALD (80% en 2023 contre 90% dans la convention actuelle), </a:t>
            </a:r>
          </a:p>
          <a:p>
            <a:r>
              <a:rPr lang="fr-FR" dirty="0"/>
              <a:t>-prescription électronique de transports (20% en 2023 contre 30%)</a:t>
            </a:r>
          </a:p>
          <a:p>
            <a:r>
              <a:rPr lang="fr-FR" dirty="0"/>
              <a:t>-déclaration simplifiée de grossesse en ligne (10% en 2023 contre 30%)</a:t>
            </a:r>
          </a:p>
          <a:p>
            <a:r>
              <a:rPr lang="fr-FR" dirty="0"/>
              <a:t>-ordonnances numériques sur produits de santé (30% en 2023 contre 50%)</a:t>
            </a:r>
          </a:p>
          <a:p>
            <a:r>
              <a:rPr lang="fr-FR" dirty="0"/>
              <a:t>Volet de Synthèse Médicale (VSM) est allongée au 31 décembre 2023 </a:t>
            </a:r>
          </a:p>
          <a:p>
            <a:endParaRPr lang="fr-FR" dirty="0"/>
          </a:p>
        </p:txBody>
      </p:sp>
    </p:spTree>
    <p:extLst>
      <p:ext uri="{BB962C8B-B14F-4D97-AF65-F5344CB8AC3E}">
        <p14:creationId xmlns:p14="http://schemas.microsoft.com/office/powerpoint/2010/main" val="842315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A8D6F3-955B-4347-ABD7-967416A8C4D5}"/>
              </a:ext>
            </a:extLst>
          </p:cNvPr>
          <p:cNvSpPr>
            <a:spLocks noGrp="1"/>
          </p:cNvSpPr>
          <p:nvPr>
            <p:ph type="title"/>
          </p:nvPr>
        </p:nvSpPr>
        <p:spPr/>
        <p:txBody>
          <a:bodyPr/>
          <a:lstStyle/>
          <a:p>
            <a:r>
              <a:rPr lang="fr-FR" dirty="0"/>
              <a:t>RA suite</a:t>
            </a:r>
          </a:p>
        </p:txBody>
      </p:sp>
      <p:sp>
        <p:nvSpPr>
          <p:cNvPr id="3" name="Espace réservé du contenu 2">
            <a:extLst>
              <a:ext uri="{FF2B5EF4-FFF2-40B4-BE49-F238E27FC236}">
                <a16:creationId xmlns:a16="http://schemas.microsoft.com/office/drawing/2014/main" id="{F8001CD6-9A07-4744-96D7-7CC86D4ACAE1}"/>
              </a:ext>
            </a:extLst>
          </p:cNvPr>
          <p:cNvSpPr>
            <a:spLocks noGrp="1"/>
          </p:cNvSpPr>
          <p:nvPr>
            <p:ph idx="1"/>
          </p:nvPr>
        </p:nvSpPr>
        <p:spPr/>
        <p:txBody>
          <a:bodyPr>
            <a:normAutofit fontScale="92500"/>
          </a:bodyPr>
          <a:lstStyle/>
          <a:p>
            <a:r>
              <a:rPr lang="fr-FR" dirty="0"/>
              <a:t>La première consultation pour un médecin acceptant de devenir le médecin traitant d’un patient en ALD valorisée à 72 euros à la Réunion. </a:t>
            </a:r>
          </a:p>
          <a:p>
            <a:r>
              <a:rPr lang="fr-FR" dirty="0"/>
              <a:t>Cotation : IMT ( initiation médecin traitant).</a:t>
            </a:r>
          </a:p>
          <a:p>
            <a:r>
              <a:rPr lang="fr-FR" dirty="0"/>
              <a:t>-Même si le patient ALD a un MT mais veut changer. </a:t>
            </a:r>
          </a:p>
          <a:p>
            <a:r>
              <a:rPr lang="fr-FR" dirty="0"/>
              <a:t>-Si un médecin a déjà coté IMT, pas de problème, on peut </a:t>
            </a:r>
            <a:r>
              <a:rPr lang="fr-FR" dirty="0" err="1"/>
              <a:t>récoter</a:t>
            </a:r>
            <a:r>
              <a:rPr lang="fr-FR" dirty="0"/>
              <a:t> s’il est en ALD et vous faites la déclaration MT tout de suite. </a:t>
            </a:r>
          </a:p>
          <a:p>
            <a:r>
              <a:rPr lang="fr-FR" dirty="0"/>
              <a:t>-Si on découvre un ALD, faites ALD avant puis déclaration MT et coter IMT après.</a:t>
            </a:r>
          </a:p>
          <a:p>
            <a:pPr marL="0" indent="0">
              <a:buNone/>
            </a:pPr>
            <a:r>
              <a:rPr lang="fr-FR" dirty="0"/>
              <a:t>   A savoir, on peut faire un ALD même si on n’est pas le MT mais dans ce cas l’ALD n’est valable que 6 mois.</a:t>
            </a:r>
          </a:p>
          <a:p>
            <a:endParaRPr lang="fr-FR" dirty="0"/>
          </a:p>
        </p:txBody>
      </p:sp>
    </p:spTree>
    <p:extLst>
      <p:ext uri="{BB962C8B-B14F-4D97-AF65-F5344CB8AC3E}">
        <p14:creationId xmlns:p14="http://schemas.microsoft.com/office/powerpoint/2010/main" val="65400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3E3A6F-FE95-4582-88C6-3B4C76797D1B}"/>
              </a:ext>
            </a:extLst>
          </p:cNvPr>
          <p:cNvSpPr>
            <a:spLocks noGrp="1"/>
          </p:cNvSpPr>
          <p:nvPr>
            <p:ph type="title"/>
          </p:nvPr>
        </p:nvSpPr>
        <p:spPr/>
        <p:txBody>
          <a:bodyPr/>
          <a:lstStyle/>
          <a:p>
            <a:r>
              <a:rPr lang="fr-FR" dirty="0"/>
              <a:t>RA suite</a:t>
            </a:r>
          </a:p>
        </p:txBody>
      </p:sp>
      <p:sp>
        <p:nvSpPr>
          <p:cNvPr id="3" name="Espace réservé du contenu 2">
            <a:extLst>
              <a:ext uri="{FF2B5EF4-FFF2-40B4-BE49-F238E27FC236}">
                <a16:creationId xmlns:a16="http://schemas.microsoft.com/office/drawing/2014/main" id="{A85DD690-0255-49E8-89A6-71A0F9C3EFA1}"/>
              </a:ext>
            </a:extLst>
          </p:cNvPr>
          <p:cNvSpPr>
            <a:spLocks noGrp="1"/>
          </p:cNvSpPr>
          <p:nvPr>
            <p:ph idx="1"/>
          </p:nvPr>
        </p:nvSpPr>
        <p:spPr/>
        <p:txBody>
          <a:bodyPr>
            <a:normAutofit/>
          </a:bodyPr>
          <a:lstStyle/>
          <a:p>
            <a:r>
              <a:rPr lang="fr-FR" dirty="0"/>
              <a:t>Dr Junior gagne 1 an pour passer en secteur 2 </a:t>
            </a:r>
          </a:p>
          <a:p>
            <a:r>
              <a:rPr lang="fr-FR" dirty="0"/>
              <a:t>Visites longues : La VL en soins palliatifs deviendra VSP et ne sera plus limitée à 4, (les autres VL restent limitées à 4 par an) </a:t>
            </a:r>
          </a:p>
          <a:p>
            <a:endParaRPr lang="fr-FR" dirty="0"/>
          </a:p>
        </p:txBody>
      </p:sp>
    </p:spTree>
    <p:extLst>
      <p:ext uri="{BB962C8B-B14F-4D97-AF65-F5344CB8AC3E}">
        <p14:creationId xmlns:p14="http://schemas.microsoft.com/office/powerpoint/2010/main" val="607093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0A566C-42B6-4E77-ACC3-574F33FB00CB}"/>
              </a:ext>
            </a:extLst>
          </p:cNvPr>
          <p:cNvSpPr>
            <a:spLocks noGrp="1"/>
          </p:cNvSpPr>
          <p:nvPr>
            <p:ph type="title"/>
          </p:nvPr>
        </p:nvSpPr>
        <p:spPr/>
        <p:txBody>
          <a:bodyPr/>
          <a:lstStyle/>
          <a:p>
            <a:r>
              <a:rPr lang="fr-FR" dirty="0"/>
              <a:t>Ségur Numérique</a:t>
            </a:r>
            <a:endParaRPr lang="fr-RE" dirty="0"/>
          </a:p>
        </p:txBody>
      </p:sp>
      <p:sp>
        <p:nvSpPr>
          <p:cNvPr id="3" name="Espace réservé du contenu 2">
            <a:extLst>
              <a:ext uri="{FF2B5EF4-FFF2-40B4-BE49-F238E27FC236}">
                <a16:creationId xmlns:a16="http://schemas.microsoft.com/office/drawing/2014/main" id="{3B1DC66D-A0D5-494C-9000-9E14F9258B2C}"/>
              </a:ext>
            </a:extLst>
          </p:cNvPr>
          <p:cNvSpPr>
            <a:spLocks noGrp="1"/>
          </p:cNvSpPr>
          <p:nvPr>
            <p:ph idx="1"/>
          </p:nvPr>
        </p:nvSpPr>
        <p:spPr>
          <a:xfrm>
            <a:off x="838200" y="1811338"/>
            <a:ext cx="10515600" cy="4351338"/>
          </a:xfrm>
        </p:spPr>
        <p:txBody>
          <a:bodyPr>
            <a:normAutofit fontScale="77500" lnSpcReduction="20000"/>
          </a:bodyPr>
          <a:lstStyle/>
          <a:p>
            <a:r>
              <a:rPr lang="fr-RE" dirty="0"/>
              <a:t>Logiciel référencé Ségur permettra:</a:t>
            </a:r>
          </a:p>
          <a:p>
            <a:r>
              <a:rPr lang="fr-RE" dirty="0"/>
              <a:t>   -partager simplement les documents vers le dossier médical partagé (DMP) du patient et par messagerie sécurisé de santé (MSSanté)</a:t>
            </a:r>
          </a:p>
          <a:p>
            <a:r>
              <a:rPr lang="fr-RE" dirty="0"/>
              <a:t>   -Classer facilement les documents reçus par MSSanté</a:t>
            </a:r>
          </a:p>
          <a:p>
            <a:r>
              <a:rPr lang="fr-RE" dirty="0"/>
              <a:t>   -Gérer l’identité nationale de santé (INS)</a:t>
            </a:r>
          </a:p>
          <a:p>
            <a:r>
              <a:rPr lang="fr-RE" dirty="0"/>
              <a:t>   -Générer le volet de synthèse médicale (VSM) au format officiel validé par HAS</a:t>
            </a:r>
          </a:p>
          <a:p>
            <a:r>
              <a:rPr lang="fr-RE" dirty="0"/>
              <a:t>   -générer un e-prescription (sept 2023)</a:t>
            </a:r>
          </a:p>
          <a:p>
            <a:r>
              <a:rPr lang="fr-RE" dirty="0"/>
              <a:t>Mise à jour du logiciel est prise en charge par l’état avant le 30/11/2022. Et 20/09/2023 pour l’installation du logiciel.</a:t>
            </a:r>
          </a:p>
          <a:p>
            <a:r>
              <a:rPr lang="fr-RE" dirty="0"/>
              <a:t>Cette mise à jour permettra de verrouiller dès 2022 des 2800 euros (400 points) du volet 1 du forfait structure, d’atteindre vos objectifs du 2 </a:t>
            </a:r>
            <a:r>
              <a:rPr lang="fr-RE" dirty="0" err="1"/>
              <a:t>eme</a:t>
            </a:r>
            <a:r>
              <a:rPr lang="fr-RE" dirty="0"/>
              <a:t> volet forfait structure (alimentation DMP et usage MS santé) pour près de 2000 euros sur 2022 et 2023 et de faciliter l’élaboration de VSM (1500 euros si 50 % ALD dispose de VSM dans son DMP et 3000 euros si 90 %) soit un total de 5300 en 2023.</a:t>
            </a:r>
          </a:p>
        </p:txBody>
      </p:sp>
    </p:spTree>
    <p:extLst>
      <p:ext uri="{BB962C8B-B14F-4D97-AF65-F5344CB8AC3E}">
        <p14:creationId xmlns:p14="http://schemas.microsoft.com/office/powerpoint/2010/main" val="4255389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FB6F2-927B-448C-98CB-12ECA1080DB2}"/>
              </a:ext>
            </a:extLst>
          </p:cNvPr>
          <p:cNvSpPr>
            <a:spLocks noGrp="1"/>
          </p:cNvSpPr>
          <p:nvPr>
            <p:ph type="title"/>
          </p:nvPr>
        </p:nvSpPr>
        <p:spPr/>
        <p:txBody>
          <a:bodyPr/>
          <a:lstStyle/>
          <a:p>
            <a:r>
              <a:rPr lang="fr-FR" dirty="0"/>
              <a:t>DMP</a:t>
            </a:r>
          </a:p>
        </p:txBody>
      </p:sp>
      <p:sp>
        <p:nvSpPr>
          <p:cNvPr id="3" name="Espace réservé du contenu 2">
            <a:extLst>
              <a:ext uri="{FF2B5EF4-FFF2-40B4-BE49-F238E27FC236}">
                <a16:creationId xmlns:a16="http://schemas.microsoft.com/office/drawing/2014/main" id="{337A544E-BCCB-457A-A856-9D62E77A8E6F}"/>
              </a:ext>
            </a:extLst>
          </p:cNvPr>
          <p:cNvSpPr>
            <a:spLocks noGrp="1"/>
          </p:cNvSpPr>
          <p:nvPr>
            <p:ph idx="1"/>
          </p:nvPr>
        </p:nvSpPr>
        <p:spPr/>
        <p:txBody>
          <a:bodyPr>
            <a:normAutofit fontScale="92500"/>
          </a:bodyPr>
          <a:lstStyle/>
          <a:p>
            <a:r>
              <a:rPr lang="fr-FR" dirty="0"/>
              <a:t>Outil partagé entre le professionnel de santé et ses patients.</a:t>
            </a:r>
          </a:p>
          <a:p>
            <a:r>
              <a:rPr lang="fr-FR" dirty="0"/>
              <a:t>Obligatoire en 2023 (arrêté du 26/04/2022 fixant la liste des documents soumis à obligation d’alimentation du DMP par les médecins et d’envoi par </a:t>
            </a:r>
            <a:r>
              <a:rPr lang="fr-FR" dirty="0" err="1"/>
              <a:t>Mssanté</a:t>
            </a:r>
            <a:r>
              <a:rPr lang="fr-FR" dirty="0"/>
              <a:t> tant aux professionnels de santé et patients)</a:t>
            </a:r>
          </a:p>
          <a:p>
            <a:r>
              <a:rPr lang="fr-FR" dirty="0"/>
              <a:t>On parle aussi de bibliothèque de documents médicaux qui concerne le patient.</a:t>
            </a:r>
          </a:p>
          <a:p>
            <a:r>
              <a:rPr lang="fr-FR" dirty="0"/>
              <a:t>Vous alimentez cette bibliothèque avec vos VSM, comptes rendus de consultation directement depuis votre logiciel.</a:t>
            </a:r>
          </a:p>
          <a:p>
            <a:r>
              <a:rPr lang="fr-FR" dirty="0"/>
              <a:t>Vos patients retrouvent tous vos documents en se connectant à leur service Mon espace santé.</a:t>
            </a:r>
          </a:p>
          <a:p>
            <a:pPr marL="0" indent="0">
              <a:buNone/>
            </a:pPr>
            <a:endParaRPr lang="fr-FR" b="1" dirty="0"/>
          </a:p>
        </p:txBody>
      </p:sp>
    </p:spTree>
    <p:extLst>
      <p:ext uri="{BB962C8B-B14F-4D97-AF65-F5344CB8AC3E}">
        <p14:creationId xmlns:p14="http://schemas.microsoft.com/office/powerpoint/2010/main" val="2762614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CA3CCC-A0D9-493D-98E4-B9F2442BF747}"/>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019CCD29-8044-4E9D-81B0-2117A4332D49}"/>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838200" y="263236"/>
            <a:ext cx="9871364" cy="6483927"/>
          </a:xfrm>
          <a:prstGeom prst="rect">
            <a:avLst/>
          </a:prstGeom>
          <a:noFill/>
          <a:ln>
            <a:noFill/>
          </a:ln>
        </p:spPr>
      </p:pic>
    </p:spTree>
    <p:extLst>
      <p:ext uri="{BB962C8B-B14F-4D97-AF65-F5344CB8AC3E}">
        <p14:creationId xmlns:p14="http://schemas.microsoft.com/office/powerpoint/2010/main" val="3743319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177AFF-48C3-4616-87F9-DA473723B1A1}"/>
              </a:ext>
            </a:extLst>
          </p:cNvPr>
          <p:cNvSpPr>
            <a:spLocks noGrp="1"/>
          </p:cNvSpPr>
          <p:nvPr>
            <p:ph type="title"/>
          </p:nvPr>
        </p:nvSpPr>
        <p:spPr/>
        <p:txBody>
          <a:bodyPr/>
          <a:lstStyle/>
          <a:p>
            <a:r>
              <a:rPr lang="fr-FR" dirty="0"/>
              <a:t>INS</a:t>
            </a:r>
          </a:p>
        </p:txBody>
      </p:sp>
      <p:sp>
        <p:nvSpPr>
          <p:cNvPr id="3" name="Espace réservé du contenu 2">
            <a:extLst>
              <a:ext uri="{FF2B5EF4-FFF2-40B4-BE49-F238E27FC236}">
                <a16:creationId xmlns:a16="http://schemas.microsoft.com/office/drawing/2014/main" id="{CE0179D6-3751-473B-B147-5BE79A687692}"/>
              </a:ext>
            </a:extLst>
          </p:cNvPr>
          <p:cNvSpPr>
            <a:spLocks noGrp="1"/>
          </p:cNvSpPr>
          <p:nvPr>
            <p:ph idx="1"/>
          </p:nvPr>
        </p:nvSpPr>
        <p:spPr/>
        <p:txBody>
          <a:bodyPr>
            <a:normAutofit lnSpcReduction="10000"/>
          </a:bodyPr>
          <a:lstStyle/>
          <a:p>
            <a:r>
              <a:rPr lang="fr-FR" dirty="0"/>
              <a:t>À quoi correspond l’INS ?</a:t>
            </a:r>
          </a:p>
          <a:p>
            <a:r>
              <a:rPr lang="fr-FR" dirty="0"/>
              <a:t>L’identité nationale de santé est issue des bases nationales de référence, notamment de l’INSEE et de la CNAM.</a:t>
            </a:r>
          </a:p>
          <a:p>
            <a:r>
              <a:rPr lang="fr-FR" dirty="0"/>
              <a:t>C’est une identité de référence, partagée par tous les acteurs de santé, permettant un référencement fiable des données de santé.</a:t>
            </a:r>
          </a:p>
          <a:p>
            <a:r>
              <a:rPr lang="fr-FR" dirty="0"/>
              <a:t>Toutes les personnes nées en France ainsi que les étrangers immatriculés par la sécurité sociale bénéficient d’une identité nationale de santé.</a:t>
            </a:r>
          </a:p>
          <a:p>
            <a:r>
              <a:rPr lang="fr-FR" dirty="0"/>
              <a:t>Les usagers ne peuvent s’opposer au référencement de leurs données de santé avec l’INS. </a:t>
            </a:r>
          </a:p>
          <a:p>
            <a:endParaRPr lang="fr-FR" dirty="0"/>
          </a:p>
        </p:txBody>
      </p:sp>
    </p:spTree>
    <p:extLst>
      <p:ext uri="{BB962C8B-B14F-4D97-AF65-F5344CB8AC3E}">
        <p14:creationId xmlns:p14="http://schemas.microsoft.com/office/powerpoint/2010/main" val="3279973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1EAB6-AD69-45E8-BC54-72DF04EAD8B9}"/>
              </a:ext>
            </a:extLst>
          </p:cNvPr>
          <p:cNvSpPr>
            <a:spLocks noGrp="1"/>
          </p:cNvSpPr>
          <p:nvPr>
            <p:ph type="title"/>
          </p:nvPr>
        </p:nvSpPr>
        <p:spPr/>
        <p:txBody>
          <a:bodyPr/>
          <a:lstStyle/>
          <a:p>
            <a:r>
              <a:rPr lang="fr-FR" dirty="0"/>
              <a:t>INS (suite)</a:t>
            </a:r>
          </a:p>
        </p:txBody>
      </p:sp>
      <p:sp>
        <p:nvSpPr>
          <p:cNvPr id="3" name="Espace réservé du contenu 2">
            <a:extLst>
              <a:ext uri="{FF2B5EF4-FFF2-40B4-BE49-F238E27FC236}">
                <a16:creationId xmlns:a16="http://schemas.microsoft.com/office/drawing/2014/main" id="{7E26AD9F-5BB1-4DDE-A166-CEE40D220C54}"/>
              </a:ext>
            </a:extLst>
          </p:cNvPr>
          <p:cNvSpPr>
            <a:spLocks noGrp="1"/>
          </p:cNvSpPr>
          <p:nvPr>
            <p:ph idx="1"/>
          </p:nvPr>
        </p:nvSpPr>
        <p:spPr/>
        <p:txBody>
          <a:bodyPr/>
          <a:lstStyle/>
          <a:p>
            <a:r>
              <a:rPr lang="fr-FR" dirty="0"/>
              <a:t>Elle comprend différentes données associées à chaque usager</a:t>
            </a:r>
            <a:r>
              <a:rPr lang="fr-FR" b="1" dirty="0"/>
              <a:t> :</a:t>
            </a:r>
            <a:endParaRPr lang="fr-FR" dirty="0"/>
          </a:p>
          <a:p>
            <a:pPr lvl="0"/>
            <a:r>
              <a:rPr lang="fr-FR" dirty="0"/>
              <a:t>- Un matricule unique et l’identifiant de l’organisme qui l’a attribué,</a:t>
            </a:r>
          </a:p>
          <a:p>
            <a:pPr lvl="0"/>
            <a:r>
              <a:rPr lang="fr-FR" dirty="0"/>
              <a:t>- Des traits d’identification (5) : le nom de naissance, le(s) prénom(s), le sexe, la date de naissance et le code INSEE du lieu de naissance.</a:t>
            </a:r>
          </a:p>
          <a:p>
            <a:endParaRPr lang="fr-FR" dirty="0"/>
          </a:p>
        </p:txBody>
      </p:sp>
    </p:spTree>
    <p:extLst>
      <p:ext uri="{BB962C8B-B14F-4D97-AF65-F5344CB8AC3E}">
        <p14:creationId xmlns:p14="http://schemas.microsoft.com/office/powerpoint/2010/main" val="4156755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35AE1B-0497-4A43-BC45-A88F41F18ED4}"/>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D028D9A0-ECF1-48F1-B1D7-53ED5886D9FB}"/>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039091" y="365125"/>
            <a:ext cx="9545782" cy="6312766"/>
          </a:xfrm>
          <a:prstGeom prst="rect">
            <a:avLst/>
          </a:prstGeom>
          <a:noFill/>
          <a:ln>
            <a:noFill/>
          </a:ln>
        </p:spPr>
      </p:pic>
    </p:spTree>
    <p:extLst>
      <p:ext uri="{BB962C8B-B14F-4D97-AF65-F5344CB8AC3E}">
        <p14:creationId xmlns:p14="http://schemas.microsoft.com/office/powerpoint/2010/main" val="543138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E52FB-6A77-4996-A645-72D00F7E3ACC}"/>
              </a:ext>
            </a:extLst>
          </p:cNvPr>
          <p:cNvSpPr>
            <a:spLocks noGrp="1"/>
          </p:cNvSpPr>
          <p:nvPr>
            <p:ph type="title"/>
          </p:nvPr>
        </p:nvSpPr>
        <p:spPr/>
        <p:txBody>
          <a:bodyPr/>
          <a:lstStyle/>
          <a:p>
            <a:r>
              <a:rPr lang="fr-FR" dirty="0"/>
              <a:t>INS (suite)</a:t>
            </a:r>
          </a:p>
        </p:txBody>
      </p:sp>
      <p:sp>
        <p:nvSpPr>
          <p:cNvPr id="3" name="Espace réservé du contenu 2">
            <a:extLst>
              <a:ext uri="{FF2B5EF4-FFF2-40B4-BE49-F238E27FC236}">
                <a16:creationId xmlns:a16="http://schemas.microsoft.com/office/drawing/2014/main" id="{AD044EA7-F4D0-446B-8B88-9E4D1AE824FC}"/>
              </a:ext>
            </a:extLst>
          </p:cNvPr>
          <p:cNvSpPr>
            <a:spLocks noGrp="1"/>
          </p:cNvSpPr>
          <p:nvPr>
            <p:ph idx="1"/>
          </p:nvPr>
        </p:nvSpPr>
        <p:spPr/>
        <p:txBody>
          <a:bodyPr>
            <a:normAutofit/>
          </a:bodyPr>
          <a:lstStyle/>
          <a:p>
            <a:r>
              <a:rPr lang="fr-FR" dirty="0"/>
              <a:t>Comment bien identifier un usager ?</a:t>
            </a:r>
          </a:p>
          <a:p>
            <a:r>
              <a:rPr lang="fr-FR" dirty="0"/>
              <a:t>Afin d’attribuer sans erreur une INS à un usager, tous les professionnels qui gèrent l’identité lors de l’accueil doivent vérifier l’identité de l’usager par une pièce d’identité (carte d’identité, passeport, Titre de séjour), au moins une fois dans le parcours de soins. </a:t>
            </a:r>
          </a:p>
          <a:p>
            <a:r>
              <a:rPr lang="fr-FR" dirty="0"/>
              <a:t>Comment obtenir l’INS ?</a:t>
            </a:r>
          </a:p>
          <a:p>
            <a:r>
              <a:rPr lang="fr-FR" dirty="0"/>
              <a:t>L’INS peut être obtenue par interrogation d’un téléservice de la CNAM dont l’accès est facilité et intégré dans votre logiciel métier.</a:t>
            </a:r>
          </a:p>
          <a:p>
            <a:endParaRPr lang="fr-FR" dirty="0"/>
          </a:p>
        </p:txBody>
      </p:sp>
    </p:spTree>
    <p:extLst>
      <p:ext uri="{BB962C8B-B14F-4D97-AF65-F5344CB8AC3E}">
        <p14:creationId xmlns:p14="http://schemas.microsoft.com/office/powerpoint/2010/main" val="1295664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4B459-8C75-49E6-94EF-8D0F254F836E}"/>
              </a:ext>
            </a:extLst>
          </p:cNvPr>
          <p:cNvSpPr>
            <a:spLocks noGrp="1"/>
          </p:cNvSpPr>
          <p:nvPr>
            <p:ph type="title"/>
          </p:nvPr>
        </p:nvSpPr>
        <p:spPr/>
        <p:txBody>
          <a:bodyPr/>
          <a:lstStyle/>
          <a:p>
            <a:r>
              <a:rPr lang="fr-RE" dirty="0"/>
              <a:t>Affichage (suite)</a:t>
            </a:r>
          </a:p>
        </p:txBody>
      </p:sp>
      <p:sp>
        <p:nvSpPr>
          <p:cNvPr id="3" name="Espace réservé du contenu 2">
            <a:extLst>
              <a:ext uri="{FF2B5EF4-FFF2-40B4-BE49-F238E27FC236}">
                <a16:creationId xmlns:a16="http://schemas.microsoft.com/office/drawing/2014/main" id="{3F710A89-6656-4F3D-A7A8-E0F61AB64A4B}"/>
              </a:ext>
            </a:extLst>
          </p:cNvPr>
          <p:cNvSpPr>
            <a:spLocks noGrp="1"/>
          </p:cNvSpPr>
          <p:nvPr>
            <p:ph idx="1"/>
          </p:nvPr>
        </p:nvSpPr>
        <p:spPr/>
        <p:txBody>
          <a:bodyPr/>
          <a:lstStyle/>
          <a:p>
            <a:r>
              <a:rPr lang="fr-RE" dirty="0"/>
              <a:t>Affichages des tarifs: au moins 5 les plus couramment pratiqués, leur base de remboursement et si dépassements.</a:t>
            </a:r>
          </a:p>
          <a:p>
            <a:r>
              <a:rPr lang="fr-RE" dirty="0"/>
              <a:t>Autres informations à afficher: En cas de doute ou dans les cas les plus graves, Appelez le 15</a:t>
            </a:r>
          </a:p>
          <a:p>
            <a:r>
              <a:rPr lang="fr-RE" dirty="0"/>
              <a:t>Membre d’une AGA acceptant à ce titre règlement des honoraires par cheque et coordonnés de AGA. En 2023, pas d’obligation adhérer à une AGA pour éviter le 25 % de majoration de votre CA.</a:t>
            </a:r>
          </a:p>
        </p:txBody>
      </p:sp>
    </p:spTree>
    <p:extLst>
      <p:ext uri="{BB962C8B-B14F-4D97-AF65-F5344CB8AC3E}">
        <p14:creationId xmlns:p14="http://schemas.microsoft.com/office/powerpoint/2010/main" val="3662565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741A91-438A-4F9B-91CE-773FD8012FA1}"/>
              </a:ext>
            </a:extLst>
          </p:cNvPr>
          <p:cNvSpPr>
            <a:spLocks noGrp="1"/>
          </p:cNvSpPr>
          <p:nvPr>
            <p:ph type="title"/>
          </p:nvPr>
        </p:nvSpPr>
        <p:spPr/>
        <p:txBody>
          <a:bodyPr/>
          <a:lstStyle/>
          <a:p>
            <a:r>
              <a:rPr lang="fr-FR" b="1" dirty="0"/>
              <a:t>Identité ‘Qualifiée’</a:t>
            </a:r>
          </a:p>
        </p:txBody>
      </p:sp>
      <p:sp>
        <p:nvSpPr>
          <p:cNvPr id="3" name="Espace réservé du contenu 2">
            <a:extLst>
              <a:ext uri="{FF2B5EF4-FFF2-40B4-BE49-F238E27FC236}">
                <a16:creationId xmlns:a16="http://schemas.microsoft.com/office/drawing/2014/main" id="{92FC2D95-0AE4-4A45-8D88-30571426A945}"/>
              </a:ext>
            </a:extLst>
          </p:cNvPr>
          <p:cNvSpPr>
            <a:spLocks noGrp="1"/>
          </p:cNvSpPr>
          <p:nvPr>
            <p:ph idx="1"/>
          </p:nvPr>
        </p:nvSpPr>
        <p:spPr/>
        <p:txBody>
          <a:bodyPr/>
          <a:lstStyle/>
          <a:p>
            <a:r>
              <a:rPr lang="fr-FR" dirty="0"/>
              <a:t>Qu’est-ce qu’une identité “</a:t>
            </a:r>
            <a:r>
              <a:rPr lang="fr-FR" b="1" dirty="0"/>
              <a:t>qualifiée</a:t>
            </a:r>
            <a:r>
              <a:rPr lang="fr-FR" dirty="0"/>
              <a:t>” ?</a:t>
            </a:r>
          </a:p>
          <a:p>
            <a:r>
              <a:rPr lang="fr-FR" dirty="0"/>
              <a:t>Il s’agit d’une identité pour laquelle l’identité de l’usager a été </a:t>
            </a:r>
            <a:r>
              <a:rPr lang="fr-FR" b="1" dirty="0"/>
              <a:t>:</a:t>
            </a:r>
            <a:endParaRPr lang="fr-FR" dirty="0"/>
          </a:p>
          <a:p>
            <a:pPr lvl="0"/>
            <a:r>
              <a:rPr lang="fr-FR" dirty="0"/>
              <a:t>- Vérifiée conformément à un document officiel</a:t>
            </a:r>
          </a:p>
          <a:p>
            <a:pPr lvl="0"/>
            <a:r>
              <a:rPr lang="fr-FR" dirty="0"/>
              <a:t>- Obtenue par appel au téléservice </a:t>
            </a:r>
            <a:r>
              <a:rPr lang="fr-FR" dirty="0" err="1"/>
              <a:t>INSi</a:t>
            </a:r>
            <a:r>
              <a:rPr lang="fr-FR" dirty="0"/>
              <a:t> (identifiant national de santé intégré)</a:t>
            </a:r>
          </a:p>
          <a:p>
            <a:r>
              <a:rPr lang="fr-FR" dirty="0"/>
              <a:t>- Seule une identité qualifiée permet d’utiliser l’INS dans les échanges et partages de données médicales. Il est également nécessaire de faire apparaitre un code sous forme de Datamatrix (QRCODE) sur tous les documents reprenant l’identification (ordonnance par ex.)</a:t>
            </a:r>
          </a:p>
          <a:p>
            <a:endParaRPr lang="fr-FR" dirty="0"/>
          </a:p>
        </p:txBody>
      </p:sp>
    </p:spTree>
    <p:extLst>
      <p:ext uri="{BB962C8B-B14F-4D97-AF65-F5344CB8AC3E}">
        <p14:creationId xmlns:p14="http://schemas.microsoft.com/office/powerpoint/2010/main" val="3416901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E9DF4-66FA-4DC0-9868-41926906F8B3}"/>
              </a:ext>
            </a:extLst>
          </p:cNvPr>
          <p:cNvSpPr>
            <a:spLocks noGrp="1"/>
          </p:cNvSpPr>
          <p:nvPr>
            <p:ph type="title"/>
          </p:nvPr>
        </p:nvSpPr>
        <p:spPr/>
        <p:txBody>
          <a:bodyPr/>
          <a:lstStyle/>
          <a:p>
            <a:r>
              <a:rPr lang="fr-FR" dirty="0"/>
              <a:t>INS</a:t>
            </a:r>
          </a:p>
        </p:txBody>
      </p:sp>
      <p:pic>
        <p:nvPicPr>
          <p:cNvPr id="4" name="Espace réservé du contenu 3">
            <a:extLst>
              <a:ext uri="{FF2B5EF4-FFF2-40B4-BE49-F238E27FC236}">
                <a16:creationId xmlns:a16="http://schemas.microsoft.com/office/drawing/2014/main" id="{9D318176-C4A6-405C-A43A-01C650EDCD55}"/>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828799" y="864295"/>
            <a:ext cx="8693063" cy="5787025"/>
          </a:xfrm>
          <a:prstGeom prst="rect">
            <a:avLst/>
          </a:prstGeom>
          <a:noFill/>
          <a:ln>
            <a:noFill/>
          </a:ln>
        </p:spPr>
      </p:pic>
    </p:spTree>
    <p:extLst>
      <p:ext uri="{BB962C8B-B14F-4D97-AF65-F5344CB8AC3E}">
        <p14:creationId xmlns:p14="http://schemas.microsoft.com/office/powerpoint/2010/main" val="2495274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A03079-659F-4D06-A492-A51EBB2CE6A5}"/>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41D52A27-C0C0-4A20-8647-F4EB1CB66A44}"/>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139868" y="826718"/>
            <a:ext cx="9645041" cy="6031282"/>
          </a:xfrm>
          <a:prstGeom prst="rect">
            <a:avLst/>
          </a:prstGeom>
          <a:noFill/>
          <a:ln>
            <a:noFill/>
          </a:ln>
        </p:spPr>
      </p:pic>
    </p:spTree>
    <p:extLst>
      <p:ext uri="{BB962C8B-B14F-4D97-AF65-F5344CB8AC3E}">
        <p14:creationId xmlns:p14="http://schemas.microsoft.com/office/powerpoint/2010/main" val="1625158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EA5C7E-F614-4CE5-B510-1C1AC9A02792}"/>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34ADD101-225F-4C1A-A1ED-7422F20A46FC}"/>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102290" y="200416"/>
            <a:ext cx="8655485" cy="5999968"/>
          </a:xfrm>
          <a:prstGeom prst="rect">
            <a:avLst/>
          </a:prstGeom>
          <a:noFill/>
          <a:ln>
            <a:noFill/>
          </a:ln>
        </p:spPr>
      </p:pic>
    </p:spTree>
    <p:extLst>
      <p:ext uri="{BB962C8B-B14F-4D97-AF65-F5344CB8AC3E}">
        <p14:creationId xmlns:p14="http://schemas.microsoft.com/office/powerpoint/2010/main" val="1612632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19EF1-4736-4C3C-B7EA-0B8E1458BF69}"/>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E623ACC0-633D-42A4-B979-6B584F5EDD1D}"/>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064712" y="125260"/>
            <a:ext cx="8793272" cy="6075124"/>
          </a:xfrm>
          <a:prstGeom prst="rect">
            <a:avLst/>
          </a:prstGeom>
          <a:noFill/>
          <a:ln>
            <a:noFill/>
          </a:ln>
        </p:spPr>
      </p:pic>
    </p:spTree>
    <p:extLst>
      <p:ext uri="{BB962C8B-B14F-4D97-AF65-F5344CB8AC3E}">
        <p14:creationId xmlns:p14="http://schemas.microsoft.com/office/powerpoint/2010/main" val="426175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CA25A8-D2DF-445C-9CD9-A8E3CEF88D8C}"/>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48D1F771-05BB-40E3-8404-1DFD31CBE539}"/>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838199" y="365125"/>
            <a:ext cx="10120745" cy="6127750"/>
          </a:xfrm>
          <a:prstGeom prst="rect">
            <a:avLst/>
          </a:prstGeom>
          <a:noFill/>
          <a:ln>
            <a:noFill/>
          </a:ln>
        </p:spPr>
      </p:pic>
    </p:spTree>
    <p:extLst>
      <p:ext uri="{BB962C8B-B14F-4D97-AF65-F5344CB8AC3E}">
        <p14:creationId xmlns:p14="http://schemas.microsoft.com/office/powerpoint/2010/main" val="1014456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1CEC7D-14F4-4EFE-B9A8-4064CB440AEB}"/>
              </a:ext>
            </a:extLst>
          </p:cNvPr>
          <p:cNvSpPr>
            <a:spLocks noGrp="1"/>
          </p:cNvSpPr>
          <p:nvPr>
            <p:ph type="title"/>
          </p:nvPr>
        </p:nvSpPr>
        <p:spPr/>
        <p:txBody>
          <a:bodyPr/>
          <a:lstStyle/>
          <a:p>
            <a:r>
              <a:rPr lang="fr-FR" b="1" dirty="0"/>
              <a:t>DMP</a:t>
            </a:r>
          </a:p>
        </p:txBody>
      </p:sp>
      <p:sp>
        <p:nvSpPr>
          <p:cNvPr id="3" name="Espace réservé du contenu 2">
            <a:extLst>
              <a:ext uri="{FF2B5EF4-FFF2-40B4-BE49-F238E27FC236}">
                <a16:creationId xmlns:a16="http://schemas.microsoft.com/office/drawing/2014/main" id="{A01C7A08-0B85-46B5-BDFD-ECD222195A4C}"/>
              </a:ext>
            </a:extLst>
          </p:cNvPr>
          <p:cNvSpPr>
            <a:spLocks noGrp="1"/>
          </p:cNvSpPr>
          <p:nvPr>
            <p:ph idx="1"/>
          </p:nvPr>
        </p:nvSpPr>
        <p:spPr/>
        <p:txBody>
          <a:bodyPr/>
          <a:lstStyle/>
          <a:p>
            <a:r>
              <a:rPr lang="fr-FR" dirty="0"/>
              <a:t>Une fois INS qualifiée, on peut accéder au DMP </a:t>
            </a:r>
          </a:p>
        </p:txBody>
      </p:sp>
    </p:spTree>
    <p:extLst>
      <p:ext uri="{BB962C8B-B14F-4D97-AF65-F5344CB8AC3E}">
        <p14:creationId xmlns:p14="http://schemas.microsoft.com/office/powerpoint/2010/main" val="2081896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73DB37-7874-4192-83C6-4A5AC3B4AF71}"/>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575FEA20-E9E9-4C20-85DB-0ED8D65EB4C9}"/>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152395" y="663879"/>
            <a:ext cx="8893479" cy="6050072"/>
          </a:xfrm>
          <a:prstGeom prst="rect">
            <a:avLst/>
          </a:prstGeom>
          <a:noFill/>
          <a:ln>
            <a:noFill/>
          </a:ln>
        </p:spPr>
      </p:pic>
    </p:spTree>
    <p:extLst>
      <p:ext uri="{BB962C8B-B14F-4D97-AF65-F5344CB8AC3E}">
        <p14:creationId xmlns:p14="http://schemas.microsoft.com/office/powerpoint/2010/main" val="2251323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3E363-2127-4E5F-BCCE-D1FD0D8F4647}"/>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284D0A81-54A3-44B5-A203-BEA9172B0D82}"/>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290181" y="676405"/>
            <a:ext cx="9156526" cy="5987442"/>
          </a:xfrm>
          <a:prstGeom prst="rect">
            <a:avLst/>
          </a:prstGeom>
          <a:noFill/>
          <a:ln>
            <a:noFill/>
          </a:ln>
        </p:spPr>
      </p:pic>
    </p:spTree>
    <p:extLst>
      <p:ext uri="{BB962C8B-B14F-4D97-AF65-F5344CB8AC3E}">
        <p14:creationId xmlns:p14="http://schemas.microsoft.com/office/powerpoint/2010/main" val="18531212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FD9EE1-EAED-4B47-8B19-062E0D8396E6}"/>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4F49E307-92CC-4BFD-9797-04F5A1458169}"/>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164921" y="676405"/>
            <a:ext cx="9269260" cy="6062598"/>
          </a:xfrm>
          <a:prstGeom prst="rect">
            <a:avLst/>
          </a:prstGeom>
          <a:noFill/>
          <a:ln>
            <a:noFill/>
          </a:ln>
        </p:spPr>
      </p:pic>
    </p:spTree>
    <p:extLst>
      <p:ext uri="{BB962C8B-B14F-4D97-AF65-F5344CB8AC3E}">
        <p14:creationId xmlns:p14="http://schemas.microsoft.com/office/powerpoint/2010/main" val="233333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658C1-E2B8-44F6-B4F4-ACD79E6EDDF3}"/>
              </a:ext>
            </a:extLst>
          </p:cNvPr>
          <p:cNvSpPr>
            <a:spLocks noGrp="1"/>
          </p:cNvSpPr>
          <p:nvPr>
            <p:ph type="title"/>
          </p:nvPr>
        </p:nvSpPr>
        <p:spPr/>
        <p:txBody>
          <a:bodyPr/>
          <a:lstStyle/>
          <a:p>
            <a:r>
              <a:rPr lang="fr-RE" dirty="0"/>
              <a:t>GS</a:t>
            </a:r>
          </a:p>
        </p:txBody>
      </p:sp>
      <p:sp>
        <p:nvSpPr>
          <p:cNvPr id="3" name="Espace réservé du contenu 2">
            <a:extLst>
              <a:ext uri="{FF2B5EF4-FFF2-40B4-BE49-F238E27FC236}">
                <a16:creationId xmlns:a16="http://schemas.microsoft.com/office/drawing/2014/main" id="{1269A8D2-0E64-4336-B8E4-E254A9E7A59A}"/>
              </a:ext>
            </a:extLst>
          </p:cNvPr>
          <p:cNvSpPr>
            <a:spLocks noGrp="1"/>
          </p:cNvSpPr>
          <p:nvPr>
            <p:ph idx="1"/>
          </p:nvPr>
        </p:nvSpPr>
        <p:spPr/>
        <p:txBody>
          <a:bodyPr/>
          <a:lstStyle/>
          <a:p>
            <a:r>
              <a:rPr lang="fr-RE" dirty="0"/>
              <a:t>Consultation au cabinet : 29,60 euros</a:t>
            </a:r>
          </a:p>
          <a:p>
            <a:r>
              <a:rPr lang="fr-RE" dirty="0"/>
              <a:t> G: 29,60 euros si vous n’avez pas la qualification de Spécialiste de médecine générale</a:t>
            </a:r>
          </a:p>
        </p:txBody>
      </p:sp>
    </p:spTree>
    <p:extLst>
      <p:ext uri="{BB962C8B-B14F-4D97-AF65-F5344CB8AC3E}">
        <p14:creationId xmlns:p14="http://schemas.microsoft.com/office/powerpoint/2010/main" val="13061048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39CC4D-4479-48F1-942A-844CDB25C58A}"/>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676F53C0-8795-401B-B406-9C56DB792F35}"/>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706582" y="221673"/>
            <a:ext cx="9739745" cy="6271202"/>
          </a:xfrm>
          <a:prstGeom prst="rect">
            <a:avLst/>
          </a:prstGeom>
          <a:noFill/>
          <a:ln>
            <a:noFill/>
          </a:ln>
        </p:spPr>
      </p:pic>
    </p:spTree>
    <p:extLst>
      <p:ext uri="{BB962C8B-B14F-4D97-AF65-F5344CB8AC3E}">
        <p14:creationId xmlns:p14="http://schemas.microsoft.com/office/powerpoint/2010/main" val="1336310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92495F-167F-47A4-AACB-5B92BD3C053D}"/>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8428CC4F-8DAD-46B3-A0CF-E5BE35E18331}"/>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678873" y="638391"/>
            <a:ext cx="9767453" cy="5854484"/>
          </a:xfrm>
          <a:prstGeom prst="rect">
            <a:avLst/>
          </a:prstGeom>
          <a:noFill/>
          <a:ln>
            <a:noFill/>
          </a:ln>
        </p:spPr>
      </p:pic>
    </p:spTree>
    <p:extLst>
      <p:ext uri="{BB962C8B-B14F-4D97-AF65-F5344CB8AC3E}">
        <p14:creationId xmlns:p14="http://schemas.microsoft.com/office/powerpoint/2010/main" val="3978303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A1FC09-FA43-45E0-9B98-E3B456D70913}"/>
              </a:ext>
            </a:extLst>
          </p:cNvPr>
          <p:cNvSpPr>
            <a:spLocks noGrp="1"/>
          </p:cNvSpPr>
          <p:nvPr>
            <p:ph type="title"/>
          </p:nvPr>
        </p:nvSpPr>
        <p:spPr>
          <a:xfrm>
            <a:off x="838200" y="433892"/>
            <a:ext cx="10515600" cy="1325563"/>
          </a:xfrm>
        </p:spPr>
        <p:txBody>
          <a:bodyPr/>
          <a:lstStyle/>
          <a:p>
            <a:r>
              <a:rPr lang="fr-FR" dirty="0"/>
              <a:t>.</a:t>
            </a:r>
          </a:p>
        </p:txBody>
      </p:sp>
      <p:pic>
        <p:nvPicPr>
          <p:cNvPr id="4" name="Espace réservé du contenu 3">
            <a:extLst>
              <a:ext uri="{FF2B5EF4-FFF2-40B4-BE49-F238E27FC236}">
                <a16:creationId xmlns:a16="http://schemas.microsoft.com/office/drawing/2014/main" id="{54051F27-A826-4640-A491-1C18A35D2351}"/>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581891" y="433891"/>
            <a:ext cx="10668000" cy="6133163"/>
          </a:xfrm>
          <a:prstGeom prst="rect">
            <a:avLst/>
          </a:prstGeom>
          <a:noFill/>
          <a:ln>
            <a:noFill/>
          </a:ln>
        </p:spPr>
      </p:pic>
    </p:spTree>
    <p:extLst>
      <p:ext uri="{BB962C8B-B14F-4D97-AF65-F5344CB8AC3E}">
        <p14:creationId xmlns:p14="http://schemas.microsoft.com/office/powerpoint/2010/main" val="16946061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62A853-0662-4C30-B3C5-95402504E353}"/>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32431D61-D6D7-4833-877E-6CA8AE190B1E}"/>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720437" y="365125"/>
            <a:ext cx="9476508" cy="6127750"/>
          </a:xfrm>
          <a:prstGeom prst="rect">
            <a:avLst/>
          </a:prstGeom>
          <a:noFill/>
          <a:ln>
            <a:noFill/>
          </a:ln>
        </p:spPr>
      </p:pic>
    </p:spTree>
    <p:extLst>
      <p:ext uri="{BB962C8B-B14F-4D97-AF65-F5344CB8AC3E}">
        <p14:creationId xmlns:p14="http://schemas.microsoft.com/office/powerpoint/2010/main" val="12252796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B56E5-319D-4194-A954-9BE49F807FEA}"/>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261A1156-AD7A-40F4-9DE8-A3E25B2A0CC8}"/>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706583" y="581891"/>
            <a:ext cx="9878290" cy="5910984"/>
          </a:xfrm>
          <a:prstGeom prst="rect">
            <a:avLst/>
          </a:prstGeom>
          <a:noFill/>
          <a:ln>
            <a:noFill/>
          </a:ln>
        </p:spPr>
      </p:pic>
    </p:spTree>
    <p:extLst>
      <p:ext uri="{BB962C8B-B14F-4D97-AF65-F5344CB8AC3E}">
        <p14:creationId xmlns:p14="http://schemas.microsoft.com/office/powerpoint/2010/main" val="3206160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BCC3-D168-45E6-A0F1-82D1F567034C}"/>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31F16AA3-88B5-4F7E-8F8E-53DDB2BFC251}"/>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665018" y="554182"/>
            <a:ext cx="10113818" cy="6040582"/>
          </a:xfrm>
          <a:prstGeom prst="rect">
            <a:avLst/>
          </a:prstGeom>
          <a:noFill/>
          <a:ln>
            <a:noFill/>
          </a:ln>
        </p:spPr>
      </p:pic>
    </p:spTree>
    <p:extLst>
      <p:ext uri="{BB962C8B-B14F-4D97-AF65-F5344CB8AC3E}">
        <p14:creationId xmlns:p14="http://schemas.microsoft.com/office/powerpoint/2010/main" val="8496907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71D6C-8CE8-4068-A35E-FD9CA28D08A6}"/>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928D5D9C-437E-462C-84BC-C7EFFBBA60DE}"/>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720436" y="365125"/>
            <a:ext cx="9850581" cy="6257348"/>
          </a:xfrm>
          <a:prstGeom prst="rect">
            <a:avLst/>
          </a:prstGeom>
          <a:noFill/>
          <a:ln>
            <a:noFill/>
          </a:ln>
        </p:spPr>
      </p:pic>
    </p:spTree>
    <p:extLst>
      <p:ext uri="{BB962C8B-B14F-4D97-AF65-F5344CB8AC3E}">
        <p14:creationId xmlns:p14="http://schemas.microsoft.com/office/powerpoint/2010/main" val="9786766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C4A151-BB13-45BD-A164-0ED40046A55C}"/>
              </a:ext>
            </a:extLst>
          </p:cNvPr>
          <p:cNvSpPr>
            <a:spLocks noGrp="1"/>
          </p:cNvSpPr>
          <p:nvPr>
            <p:ph type="title"/>
          </p:nvPr>
        </p:nvSpPr>
        <p:spPr/>
        <p:txBody>
          <a:bodyPr/>
          <a:lstStyle/>
          <a:p>
            <a:r>
              <a:rPr lang="fr-FR" dirty="0"/>
              <a:t>VSM (volet synthèse médical)</a:t>
            </a:r>
          </a:p>
        </p:txBody>
      </p:sp>
      <p:sp>
        <p:nvSpPr>
          <p:cNvPr id="3" name="Espace réservé du contenu 2">
            <a:extLst>
              <a:ext uri="{FF2B5EF4-FFF2-40B4-BE49-F238E27FC236}">
                <a16:creationId xmlns:a16="http://schemas.microsoft.com/office/drawing/2014/main" id="{6A440D1D-FF2E-4AD6-A796-6D17B77ACBA6}"/>
              </a:ext>
            </a:extLst>
          </p:cNvPr>
          <p:cNvSpPr>
            <a:spLocks noGrp="1"/>
          </p:cNvSpPr>
          <p:nvPr>
            <p:ph idx="1"/>
          </p:nvPr>
        </p:nvSpPr>
        <p:spPr/>
        <p:txBody>
          <a:bodyPr/>
          <a:lstStyle/>
          <a:p>
            <a:r>
              <a:rPr lang="fr-RE" dirty="0"/>
              <a:t>ROSP 1500 euros si 50 % ALD dispose de VSM dans son DMP et 3000 euros si 90 %</a:t>
            </a:r>
            <a:endParaRPr lang="fr-FR" dirty="0"/>
          </a:p>
        </p:txBody>
      </p:sp>
    </p:spTree>
    <p:extLst>
      <p:ext uri="{BB962C8B-B14F-4D97-AF65-F5344CB8AC3E}">
        <p14:creationId xmlns:p14="http://schemas.microsoft.com/office/powerpoint/2010/main" val="6190167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3D08EF-BF42-49C5-802C-B08FA3448182}"/>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C53F7DDF-ACE1-4F37-928B-1F8572D947CC}"/>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838200" y="825500"/>
            <a:ext cx="9258300" cy="5943600"/>
          </a:xfrm>
          <a:prstGeom prst="rect">
            <a:avLst/>
          </a:prstGeom>
          <a:noFill/>
          <a:ln>
            <a:noFill/>
          </a:ln>
        </p:spPr>
      </p:pic>
    </p:spTree>
    <p:extLst>
      <p:ext uri="{BB962C8B-B14F-4D97-AF65-F5344CB8AC3E}">
        <p14:creationId xmlns:p14="http://schemas.microsoft.com/office/powerpoint/2010/main" val="4078932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6CF478-414C-40A8-8769-C0D60AE9D963}"/>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86F4EEA1-18EC-42C2-B038-CE6BD6312EB6}"/>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927100" y="812800"/>
            <a:ext cx="9448800" cy="5680075"/>
          </a:xfrm>
          <a:prstGeom prst="rect">
            <a:avLst/>
          </a:prstGeom>
          <a:noFill/>
          <a:ln>
            <a:noFill/>
          </a:ln>
        </p:spPr>
      </p:pic>
    </p:spTree>
    <p:extLst>
      <p:ext uri="{BB962C8B-B14F-4D97-AF65-F5344CB8AC3E}">
        <p14:creationId xmlns:p14="http://schemas.microsoft.com/office/powerpoint/2010/main" val="40980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D0569-845F-4263-96D4-D984671223BB}"/>
              </a:ext>
            </a:extLst>
          </p:cNvPr>
          <p:cNvSpPr>
            <a:spLocks noGrp="1"/>
          </p:cNvSpPr>
          <p:nvPr>
            <p:ph type="title"/>
          </p:nvPr>
        </p:nvSpPr>
        <p:spPr/>
        <p:txBody>
          <a:bodyPr/>
          <a:lstStyle/>
          <a:p>
            <a:r>
              <a:rPr lang="fr-RE" dirty="0"/>
              <a:t>APC (Acte Ponctuel Consultant) pour MG</a:t>
            </a:r>
          </a:p>
        </p:txBody>
      </p:sp>
      <p:sp>
        <p:nvSpPr>
          <p:cNvPr id="3" name="Espace réservé du contenu 2">
            <a:extLst>
              <a:ext uri="{FF2B5EF4-FFF2-40B4-BE49-F238E27FC236}">
                <a16:creationId xmlns:a16="http://schemas.microsoft.com/office/drawing/2014/main" id="{02163092-10AC-44C9-87E3-0952C17627FF}"/>
              </a:ext>
            </a:extLst>
          </p:cNvPr>
          <p:cNvSpPr>
            <a:spLocks noGrp="1"/>
          </p:cNvSpPr>
          <p:nvPr>
            <p:ph idx="1"/>
          </p:nvPr>
        </p:nvSpPr>
        <p:spPr/>
        <p:txBody>
          <a:bodyPr>
            <a:normAutofit/>
          </a:bodyPr>
          <a:lstStyle/>
          <a:p>
            <a:r>
              <a:rPr lang="fr-RE" dirty="0"/>
              <a:t>APC: 66 euros (67,80 euros le 1/11/2023 suite RA )</a:t>
            </a:r>
          </a:p>
          <a:p>
            <a:r>
              <a:rPr lang="fr-RE" dirty="0"/>
              <a:t>Possible APC (+frottis): ex MT qui vous adresse explicitement (courrier non obligatoire) et ponctuellement sa patiente pour avis et réalisation d’un frottis : Vous pouvez coter APC si vous êtes spécialiste en MG.</a:t>
            </a:r>
          </a:p>
          <a:p>
            <a:r>
              <a:rPr lang="fr-RE" dirty="0"/>
              <a:t>Attention à la règle des 4 mois: Ne pas avoir reçu le patient dans les 4 mois précédents et ne pas avoir à le recevoir de nouveau pour une consultation programmée dans les 4 mois suivant pour la même pathologie</a:t>
            </a:r>
          </a:p>
          <a:p>
            <a:r>
              <a:rPr lang="fr-RE" dirty="0"/>
              <a:t>Le médecin consulté adresse ses conclusions et éventuelles propositions thérapeutique au MT</a:t>
            </a:r>
          </a:p>
        </p:txBody>
      </p:sp>
    </p:spTree>
    <p:extLst>
      <p:ext uri="{BB962C8B-B14F-4D97-AF65-F5344CB8AC3E}">
        <p14:creationId xmlns:p14="http://schemas.microsoft.com/office/powerpoint/2010/main" val="14392004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EFFA8F-2805-4FC2-BA6F-A28F4454455E}"/>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7F426163-9FD2-4B6E-9540-EB3076AE734F}"/>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965200" y="749300"/>
            <a:ext cx="9588500" cy="5743575"/>
          </a:xfrm>
          <a:prstGeom prst="rect">
            <a:avLst/>
          </a:prstGeom>
          <a:noFill/>
          <a:ln>
            <a:noFill/>
          </a:ln>
        </p:spPr>
      </p:pic>
    </p:spTree>
    <p:extLst>
      <p:ext uri="{BB962C8B-B14F-4D97-AF65-F5344CB8AC3E}">
        <p14:creationId xmlns:p14="http://schemas.microsoft.com/office/powerpoint/2010/main" val="1290806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480B06-4FF9-4FB4-9854-A9ECCD81C695}"/>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65AF9A42-877A-4CD5-B788-589E3F695CEC}"/>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838200" y="965200"/>
            <a:ext cx="9283700" cy="5527675"/>
          </a:xfrm>
          <a:prstGeom prst="rect">
            <a:avLst/>
          </a:prstGeom>
          <a:noFill/>
          <a:ln>
            <a:noFill/>
          </a:ln>
        </p:spPr>
      </p:pic>
    </p:spTree>
    <p:extLst>
      <p:ext uri="{BB962C8B-B14F-4D97-AF65-F5344CB8AC3E}">
        <p14:creationId xmlns:p14="http://schemas.microsoft.com/office/powerpoint/2010/main" val="14270230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DB4E0F-2EF0-495B-B969-11C488B265BD}"/>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E7E29DCF-7BE2-48B9-8621-499696450F88}"/>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990600" y="838200"/>
            <a:ext cx="8915400" cy="5537200"/>
          </a:xfrm>
          <a:prstGeom prst="rect">
            <a:avLst/>
          </a:prstGeom>
          <a:noFill/>
          <a:ln>
            <a:noFill/>
          </a:ln>
        </p:spPr>
      </p:pic>
    </p:spTree>
    <p:extLst>
      <p:ext uri="{BB962C8B-B14F-4D97-AF65-F5344CB8AC3E}">
        <p14:creationId xmlns:p14="http://schemas.microsoft.com/office/powerpoint/2010/main" val="1610883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AA2927-645A-422D-B62C-0DEC5DFC8268}"/>
              </a:ext>
            </a:extLst>
          </p:cNvPr>
          <p:cNvSpPr>
            <a:spLocks noGrp="1"/>
          </p:cNvSpPr>
          <p:nvPr>
            <p:ph type="title"/>
          </p:nvPr>
        </p:nvSpPr>
        <p:spPr>
          <a:xfrm>
            <a:off x="838200" y="500062"/>
            <a:ext cx="10515600" cy="1325563"/>
          </a:xfrm>
        </p:spPr>
        <p:txBody>
          <a:bodyPr/>
          <a:lstStyle/>
          <a:p>
            <a:r>
              <a:rPr lang="fr-FR" dirty="0"/>
              <a:t>.</a:t>
            </a:r>
          </a:p>
        </p:txBody>
      </p:sp>
      <p:pic>
        <p:nvPicPr>
          <p:cNvPr id="4" name="Espace réservé du contenu 3">
            <a:extLst>
              <a:ext uri="{FF2B5EF4-FFF2-40B4-BE49-F238E27FC236}">
                <a16:creationId xmlns:a16="http://schemas.microsoft.com/office/drawing/2014/main" id="{A1493122-1836-4F9B-B383-9F05179AE898}"/>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977900" y="1219200"/>
            <a:ext cx="5118100" cy="5448300"/>
          </a:xfrm>
          <a:prstGeom prst="rect">
            <a:avLst/>
          </a:prstGeom>
          <a:noFill/>
          <a:ln>
            <a:noFill/>
          </a:ln>
        </p:spPr>
      </p:pic>
    </p:spTree>
    <p:extLst>
      <p:ext uri="{BB962C8B-B14F-4D97-AF65-F5344CB8AC3E}">
        <p14:creationId xmlns:p14="http://schemas.microsoft.com/office/powerpoint/2010/main" val="865607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11E13-2D1E-430B-B1DB-13126B6CC0AE}"/>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FF9AACD5-F476-4ACC-8107-624C2C49B47B}"/>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2616200" y="1128712"/>
            <a:ext cx="5025465" cy="5364163"/>
          </a:xfrm>
          <a:prstGeom prst="rect">
            <a:avLst/>
          </a:prstGeom>
          <a:noFill/>
          <a:ln>
            <a:noFill/>
          </a:ln>
        </p:spPr>
      </p:pic>
    </p:spTree>
    <p:extLst>
      <p:ext uri="{BB962C8B-B14F-4D97-AF65-F5344CB8AC3E}">
        <p14:creationId xmlns:p14="http://schemas.microsoft.com/office/powerpoint/2010/main" val="1642204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24674-314B-42A3-83EE-66D2DD09A334}"/>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FC683854-21FA-47A8-9927-4733238BD884}"/>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066800" y="850900"/>
            <a:ext cx="8674100" cy="5641975"/>
          </a:xfrm>
          <a:prstGeom prst="rect">
            <a:avLst/>
          </a:prstGeom>
          <a:noFill/>
          <a:ln>
            <a:noFill/>
          </a:ln>
        </p:spPr>
      </p:pic>
    </p:spTree>
    <p:extLst>
      <p:ext uri="{BB962C8B-B14F-4D97-AF65-F5344CB8AC3E}">
        <p14:creationId xmlns:p14="http://schemas.microsoft.com/office/powerpoint/2010/main" val="4013191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FEE238-045E-41A4-B655-4E73FC6DC842}"/>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08EE46DB-CF0B-4DEA-9093-D755D27B56FC}"/>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003300" y="825500"/>
            <a:ext cx="8801100" cy="5667375"/>
          </a:xfrm>
          <a:prstGeom prst="rect">
            <a:avLst/>
          </a:prstGeom>
          <a:noFill/>
          <a:ln>
            <a:noFill/>
          </a:ln>
        </p:spPr>
      </p:pic>
    </p:spTree>
    <p:extLst>
      <p:ext uri="{BB962C8B-B14F-4D97-AF65-F5344CB8AC3E}">
        <p14:creationId xmlns:p14="http://schemas.microsoft.com/office/powerpoint/2010/main" val="2955296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68EFF6-F959-4DB2-8C89-1D1D1D1C64F7}"/>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3663D363-09BF-40C3-BD36-D1C4F438F8C2}"/>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016000" y="876300"/>
            <a:ext cx="8509000" cy="5524500"/>
          </a:xfrm>
          <a:prstGeom prst="rect">
            <a:avLst/>
          </a:prstGeom>
          <a:noFill/>
          <a:ln>
            <a:noFill/>
          </a:ln>
        </p:spPr>
      </p:pic>
    </p:spTree>
    <p:extLst>
      <p:ext uri="{BB962C8B-B14F-4D97-AF65-F5344CB8AC3E}">
        <p14:creationId xmlns:p14="http://schemas.microsoft.com/office/powerpoint/2010/main" val="13274802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ECAB1-5B0C-41B1-971B-3291CC1FED15}"/>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9F686F92-CA6D-4432-A800-D4F3B3FDA10B}"/>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219200" y="800100"/>
            <a:ext cx="8293099" cy="5692775"/>
          </a:xfrm>
          <a:prstGeom prst="rect">
            <a:avLst/>
          </a:prstGeom>
          <a:noFill/>
          <a:ln>
            <a:noFill/>
          </a:ln>
        </p:spPr>
      </p:pic>
    </p:spTree>
    <p:extLst>
      <p:ext uri="{BB962C8B-B14F-4D97-AF65-F5344CB8AC3E}">
        <p14:creationId xmlns:p14="http://schemas.microsoft.com/office/powerpoint/2010/main" val="4498994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513441-4403-456A-8661-C4DDF9364538}"/>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301CBD60-A33F-4742-A065-40222A76F79A}"/>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219201" y="482601"/>
            <a:ext cx="7772399" cy="5473700"/>
          </a:xfrm>
          <a:prstGeom prst="rect">
            <a:avLst/>
          </a:prstGeom>
          <a:noFill/>
          <a:ln>
            <a:noFill/>
          </a:ln>
        </p:spPr>
      </p:pic>
    </p:spTree>
    <p:extLst>
      <p:ext uri="{BB962C8B-B14F-4D97-AF65-F5344CB8AC3E}">
        <p14:creationId xmlns:p14="http://schemas.microsoft.com/office/powerpoint/2010/main" val="234657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9994D-37DB-4E6B-9460-CDE850DA7B20}"/>
              </a:ext>
            </a:extLst>
          </p:cNvPr>
          <p:cNvSpPr>
            <a:spLocks noGrp="1"/>
          </p:cNvSpPr>
          <p:nvPr>
            <p:ph type="title"/>
          </p:nvPr>
        </p:nvSpPr>
        <p:spPr/>
        <p:txBody>
          <a:bodyPr/>
          <a:lstStyle/>
          <a:p>
            <a:r>
              <a:rPr lang="fr-RE" dirty="0"/>
              <a:t>APC suite</a:t>
            </a:r>
          </a:p>
        </p:txBody>
      </p:sp>
      <p:sp>
        <p:nvSpPr>
          <p:cNvPr id="3" name="Espace réservé du contenu 2">
            <a:extLst>
              <a:ext uri="{FF2B5EF4-FFF2-40B4-BE49-F238E27FC236}">
                <a16:creationId xmlns:a16="http://schemas.microsoft.com/office/drawing/2014/main" id="{CD93BD2F-D343-40F9-B36C-ADDD3875827E}"/>
              </a:ext>
            </a:extLst>
          </p:cNvPr>
          <p:cNvSpPr>
            <a:spLocks noGrp="1"/>
          </p:cNvSpPr>
          <p:nvPr>
            <p:ph idx="1"/>
          </p:nvPr>
        </p:nvSpPr>
        <p:spPr/>
        <p:txBody>
          <a:bodyPr/>
          <a:lstStyle/>
          <a:p>
            <a:r>
              <a:rPr lang="fr-RE" dirty="0"/>
              <a:t>Cumul possible APC et ECG (DEQP003 à 100 %), frottis (JKHD001 à 100 %), biopsie cutanée (QZHA001 ou QZHA005 à 50 %)</a:t>
            </a:r>
          </a:p>
          <a:p>
            <a:endParaRPr lang="fr-RE" dirty="0"/>
          </a:p>
        </p:txBody>
      </p:sp>
    </p:spTree>
    <p:extLst>
      <p:ext uri="{BB962C8B-B14F-4D97-AF65-F5344CB8AC3E}">
        <p14:creationId xmlns:p14="http://schemas.microsoft.com/office/powerpoint/2010/main" val="12631004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BD606E-4906-4EB0-8A56-B9DABA3ABE9F}"/>
              </a:ext>
            </a:extLst>
          </p:cNvPr>
          <p:cNvSpPr>
            <a:spLocks noGrp="1"/>
          </p:cNvSpPr>
          <p:nvPr>
            <p:ph type="title"/>
          </p:nvPr>
        </p:nvSpPr>
        <p:spPr/>
        <p:txBody>
          <a:bodyPr/>
          <a:lstStyle/>
          <a:p>
            <a:r>
              <a:rPr lang="fr-FR" dirty="0" err="1"/>
              <a:t>MSsante</a:t>
            </a:r>
            <a:endParaRPr lang="fr-FR" dirty="0"/>
          </a:p>
        </p:txBody>
      </p:sp>
      <p:sp>
        <p:nvSpPr>
          <p:cNvPr id="3" name="Espace réservé du contenu 2">
            <a:extLst>
              <a:ext uri="{FF2B5EF4-FFF2-40B4-BE49-F238E27FC236}">
                <a16:creationId xmlns:a16="http://schemas.microsoft.com/office/drawing/2014/main" id="{2D2B0718-A3E8-4796-B8E5-0EF7C62175EE}"/>
              </a:ext>
            </a:extLst>
          </p:cNvPr>
          <p:cNvSpPr>
            <a:spLocks noGrp="1"/>
          </p:cNvSpPr>
          <p:nvPr>
            <p:ph idx="1"/>
          </p:nvPr>
        </p:nvSpPr>
        <p:spPr/>
        <p:txBody>
          <a:bodyPr/>
          <a:lstStyle/>
          <a:p>
            <a:r>
              <a:rPr lang="fr-FR" dirty="0"/>
              <a:t>Envoyer un document à un professionnel de santé par </a:t>
            </a:r>
            <a:r>
              <a:rPr lang="fr-FR" dirty="0" err="1"/>
              <a:t>Mssanté</a:t>
            </a:r>
            <a:r>
              <a:rPr lang="fr-FR" dirty="0"/>
              <a:t> via DMP. </a:t>
            </a:r>
          </a:p>
        </p:txBody>
      </p:sp>
    </p:spTree>
    <p:extLst>
      <p:ext uri="{BB962C8B-B14F-4D97-AF65-F5344CB8AC3E}">
        <p14:creationId xmlns:p14="http://schemas.microsoft.com/office/powerpoint/2010/main" val="3234361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399904-96CF-4CEE-97AA-14F83A43ACED}"/>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F3B5ADBB-AD0C-4B34-9840-D2C35BF6EBF7}"/>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838200" y="1066800"/>
            <a:ext cx="9207499" cy="5426075"/>
          </a:xfrm>
          <a:prstGeom prst="rect">
            <a:avLst/>
          </a:prstGeom>
          <a:noFill/>
          <a:ln>
            <a:noFill/>
          </a:ln>
        </p:spPr>
      </p:pic>
    </p:spTree>
    <p:extLst>
      <p:ext uri="{BB962C8B-B14F-4D97-AF65-F5344CB8AC3E}">
        <p14:creationId xmlns:p14="http://schemas.microsoft.com/office/powerpoint/2010/main" val="3353493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530D5A-B028-4B50-A2A3-93C7F6A26129}"/>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4C7E3BC5-0CD0-4D85-B270-17DE47AF483A}"/>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838200" y="365125"/>
            <a:ext cx="8991600" cy="5591175"/>
          </a:xfrm>
          <a:prstGeom prst="rect">
            <a:avLst/>
          </a:prstGeom>
          <a:noFill/>
          <a:ln>
            <a:noFill/>
          </a:ln>
        </p:spPr>
      </p:pic>
    </p:spTree>
    <p:extLst>
      <p:ext uri="{BB962C8B-B14F-4D97-AF65-F5344CB8AC3E}">
        <p14:creationId xmlns:p14="http://schemas.microsoft.com/office/powerpoint/2010/main" val="36138432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8A9E79-4262-44C5-A252-A79C22C4F842}"/>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F8305DEC-E7D2-44C7-86AA-B66E2EA14591}"/>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028701" y="673100"/>
            <a:ext cx="8714166" cy="5503863"/>
          </a:xfrm>
          <a:prstGeom prst="rect">
            <a:avLst/>
          </a:prstGeom>
          <a:noFill/>
          <a:ln>
            <a:noFill/>
          </a:ln>
        </p:spPr>
      </p:pic>
    </p:spTree>
    <p:extLst>
      <p:ext uri="{BB962C8B-B14F-4D97-AF65-F5344CB8AC3E}">
        <p14:creationId xmlns:p14="http://schemas.microsoft.com/office/powerpoint/2010/main" val="34009401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08655-7ACD-44D4-972F-6AC518E462DF}"/>
              </a:ext>
            </a:extLst>
          </p:cNvPr>
          <p:cNvSpPr>
            <a:spLocks noGrp="1"/>
          </p:cNvSpPr>
          <p:nvPr>
            <p:ph type="title"/>
          </p:nvPr>
        </p:nvSpPr>
        <p:spPr/>
        <p:txBody>
          <a:bodyPr/>
          <a:lstStyle/>
          <a:p>
            <a:r>
              <a:rPr lang="fr-FR" dirty="0"/>
              <a:t>.</a:t>
            </a:r>
          </a:p>
        </p:txBody>
      </p:sp>
      <p:pic>
        <p:nvPicPr>
          <p:cNvPr id="4" name="Espace réservé du contenu 3">
            <a:extLst>
              <a:ext uri="{FF2B5EF4-FFF2-40B4-BE49-F238E27FC236}">
                <a16:creationId xmlns:a16="http://schemas.microsoft.com/office/drawing/2014/main" id="{997D3C23-3798-4D7A-B551-FDC2E25751E1}"/>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041400" y="558801"/>
            <a:ext cx="8534400" cy="5473700"/>
          </a:xfrm>
          <a:prstGeom prst="rect">
            <a:avLst/>
          </a:prstGeom>
          <a:noFill/>
          <a:ln>
            <a:noFill/>
          </a:ln>
        </p:spPr>
      </p:pic>
    </p:spTree>
    <p:extLst>
      <p:ext uri="{BB962C8B-B14F-4D97-AF65-F5344CB8AC3E}">
        <p14:creationId xmlns:p14="http://schemas.microsoft.com/office/powerpoint/2010/main" val="3691133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B6E7B-2EEE-4786-A5FE-C4C9A8AE21E5}"/>
              </a:ext>
            </a:extLst>
          </p:cNvPr>
          <p:cNvSpPr>
            <a:spLocks noGrp="1"/>
          </p:cNvSpPr>
          <p:nvPr>
            <p:ph type="title"/>
          </p:nvPr>
        </p:nvSpPr>
        <p:spPr/>
        <p:txBody>
          <a:bodyPr/>
          <a:lstStyle/>
          <a:p>
            <a:r>
              <a:rPr lang="fr-FR" dirty="0"/>
              <a:t>Pro santé </a:t>
            </a:r>
            <a:r>
              <a:rPr lang="fr-FR" dirty="0" err="1"/>
              <a:t>connect</a:t>
            </a:r>
            <a:r>
              <a:rPr lang="fr-FR" dirty="0"/>
              <a:t> et carte CPE </a:t>
            </a:r>
            <a:br>
              <a:rPr lang="fr-FR" dirty="0"/>
            </a:br>
            <a:r>
              <a:rPr lang="fr-FR" dirty="0"/>
              <a:t>nominative</a:t>
            </a:r>
          </a:p>
        </p:txBody>
      </p:sp>
      <p:sp>
        <p:nvSpPr>
          <p:cNvPr id="3" name="Espace réservé du contenu 2">
            <a:extLst>
              <a:ext uri="{FF2B5EF4-FFF2-40B4-BE49-F238E27FC236}">
                <a16:creationId xmlns:a16="http://schemas.microsoft.com/office/drawing/2014/main" id="{28178829-0C2F-482A-89E3-DE9035C092B8}"/>
              </a:ext>
            </a:extLst>
          </p:cNvPr>
          <p:cNvSpPr>
            <a:spLocks noGrp="1"/>
          </p:cNvSpPr>
          <p:nvPr>
            <p:ph idx="1"/>
          </p:nvPr>
        </p:nvSpPr>
        <p:spPr/>
        <p:txBody>
          <a:bodyPr>
            <a:normAutofit fontScale="85000" lnSpcReduction="20000"/>
          </a:bodyPr>
          <a:lstStyle/>
          <a:p>
            <a:endParaRPr lang="fr-FR" dirty="0"/>
          </a:p>
          <a:p>
            <a:endParaRPr lang="fr-FR" dirty="0"/>
          </a:p>
          <a:p>
            <a:endParaRPr lang="fr-FR" dirty="0"/>
          </a:p>
          <a:p>
            <a:r>
              <a:rPr lang="fr-FR" dirty="0"/>
              <a:t>Depuis le 15/12/2022, on peut accéder avec </a:t>
            </a:r>
            <a:r>
              <a:rPr lang="fr-FR" b="1" dirty="0"/>
              <a:t>Pro santé </a:t>
            </a:r>
            <a:r>
              <a:rPr lang="fr-FR" b="1" dirty="0" err="1"/>
              <a:t>connect</a:t>
            </a:r>
            <a:r>
              <a:rPr lang="fr-FR" b="1" dirty="0"/>
              <a:t> </a:t>
            </a:r>
            <a:r>
              <a:rPr lang="fr-FR" dirty="0"/>
              <a:t>(carte CPS ou e-CPS) au DMP des patients et </a:t>
            </a:r>
            <a:r>
              <a:rPr lang="fr-FR" b="1" dirty="0"/>
              <a:t>également à </a:t>
            </a:r>
            <a:r>
              <a:rPr lang="fr-FR" b="1" dirty="0" err="1"/>
              <a:t>Amelipro</a:t>
            </a:r>
            <a:r>
              <a:rPr lang="fr-FR" dirty="0"/>
              <a:t>.</a:t>
            </a:r>
          </a:p>
          <a:p>
            <a:r>
              <a:rPr lang="fr-FR" dirty="0"/>
              <a:t>Donc, possible d’accéder à </a:t>
            </a:r>
            <a:r>
              <a:rPr lang="fr-FR" dirty="0" err="1"/>
              <a:t>Amelipro</a:t>
            </a:r>
            <a:r>
              <a:rPr lang="fr-FR" dirty="0"/>
              <a:t> sans carte CPS grâce à la </a:t>
            </a:r>
            <a:r>
              <a:rPr lang="fr-FR" b="1" dirty="0"/>
              <a:t>e-CPS</a:t>
            </a:r>
          </a:p>
          <a:p>
            <a:r>
              <a:rPr lang="fr-FR" dirty="0"/>
              <a:t>Faut par contre </a:t>
            </a:r>
            <a:r>
              <a:rPr lang="fr-FR" b="1" dirty="0"/>
              <a:t>Activer la e-CPS</a:t>
            </a:r>
            <a:r>
              <a:rPr lang="fr-FR" dirty="0"/>
              <a:t>.</a:t>
            </a:r>
          </a:p>
          <a:p>
            <a:r>
              <a:rPr lang="fr-FR" dirty="0"/>
              <a:t>En pratique, accéder à </a:t>
            </a:r>
            <a:r>
              <a:rPr lang="fr-FR" dirty="0" err="1"/>
              <a:t>Amelipo</a:t>
            </a:r>
            <a:r>
              <a:rPr lang="fr-FR" dirty="0"/>
              <a:t> en cliquant sur icone </a:t>
            </a:r>
            <a:r>
              <a:rPr lang="fr-FR" b="1" dirty="0"/>
              <a:t>Pro sante </a:t>
            </a:r>
            <a:r>
              <a:rPr lang="fr-FR" b="1" dirty="0" err="1"/>
              <a:t>connect</a:t>
            </a:r>
            <a:r>
              <a:rPr lang="fr-FR" b="1" dirty="0"/>
              <a:t> </a:t>
            </a:r>
            <a:r>
              <a:rPr lang="fr-FR" dirty="0"/>
              <a:t>et suivre les instructions</a:t>
            </a:r>
            <a:r>
              <a:rPr lang="fr-FR" b="1" dirty="0"/>
              <a:t>.</a:t>
            </a:r>
          </a:p>
          <a:p>
            <a:r>
              <a:rPr lang="fr-FR" dirty="0"/>
              <a:t>La </a:t>
            </a:r>
            <a:r>
              <a:rPr lang="fr-FR" b="1" dirty="0"/>
              <a:t>CPE nominative </a:t>
            </a:r>
            <a:r>
              <a:rPr lang="fr-FR" dirty="0"/>
              <a:t>permet non seulement l’envoi des FSE mais aussi l’accès à tous les services de </a:t>
            </a:r>
            <a:r>
              <a:rPr lang="fr-FR" dirty="0" err="1"/>
              <a:t>Amelipro</a:t>
            </a:r>
            <a:r>
              <a:rPr lang="fr-FR" dirty="0"/>
              <a:t> et surtout à la qualification de l’INS. Nouveau: vous pouvez la commander en ligne en moins de 5mins avec votre carte CPS ou e-CPS</a:t>
            </a:r>
          </a:p>
        </p:txBody>
      </p:sp>
      <p:pic>
        <p:nvPicPr>
          <p:cNvPr id="4" name="Image 3">
            <a:extLst>
              <a:ext uri="{FF2B5EF4-FFF2-40B4-BE49-F238E27FC236}">
                <a16:creationId xmlns:a16="http://schemas.microsoft.com/office/drawing/2014/main" id="{18E44D4C-5FC5-44B9-863A-39C87318CD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11243" y="268215"/>
            <a:ext cx="2646219" cy="3114820"/>
          </a:xfrm>
          <a:prstGeom prst="rect">
            <a:avLst/>
          </a:prstGeom>
          <a:noFill/>
          <a:ln>
            <a:noFill/>
          </a:ln>
        </p:spPr>
      </p:pic>
    </p:spTree>
    <p:extLst>
      <p:ext uri="{BB962C8B-B14F-4D97-AF65-F5344CB8AC3E}">
        <p14:creationId xmlns:p14="http://schemas.microsoft.com/office/powerpoint/2010/main" val="25536319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3BAA39-7784-4326-A8DB-DBF38193755F}"/>
              </a:ext>
            </a:extLst>
          </p:cNvPr>
          <p:cNvSpPr>
            <a:spLocks noGrp="1"/>
          </p:cNvSpPr>
          <p:nvPr>
            <p:ph type="title"/>
          </p:nvPr>
        </p:nvSpPr>
        <p:spPr/>
        <p:txBody>
          <a:bodyPr/>
          <a:lstStyle/>
          <a:p>
            <a:r>
              <a:rPr lang="fr-RE" dirty="0"/>
              <a:t>Conclusion</a:t>
            </a:r>
          </a:p>
        </p:txBody>
      </p:sp>
      <p:sp>
        <p:nvSpPr>
          <p:cNvPr id="3" name="Espace réservé du contenu 2">
            <a:extLst>
              <a:ext uri="{FF2B5EF4-FFF2-40B4-BE49-F238E27FC236}">
                <a16:creationId xmlns:a16="http://schemas.microsoft.com/office/drawing/2014/main" id="{311866ED-684C-44D3-B0E3-766492E57C05}"/>
              </a:ext>
            </a:extLst>
          </p:cNvPr>
          <p:cNvSpPr>
            <a:spLocks noGrp="1"/>
          </p:cNvSpPr>
          <p:nvPr>
            <p:ph idx="1"/>
          </p:nvPr>
        </p:nvSpPr>
        <p:spPr/>
        <p:txBody>
          <a:bodyPr>
            <a:normAutofit fontScale="92500" lnSpcReduction="10000"/>
          </a:bodyPr>
          <a:lstStyle/>
          <a:p>
            <a:r>
              <a:rPr lang="fr-RE" dirty="0"/>
              <a:t>Bien coter : Pas si compliqué (Astuce : faire des modèles de cotations dans votre logiciel ex. GS, GS+MEG, VGS + MD, COE, GS+MSH, GS+MIC, Détresse au cabinet, ECG au cabinet, ECG en visite, Frottis, Evaluation Dépression, APC, Envoie Spé 48h, Cs prévention sante sexuelle/contraception, Télé </a:t>
            </a:r>
            <a:r>
              <a:rPr lang="fr-RE" dirty="0" err="1"/>
              <a:t>cs</a:t>
            </a:r>
            <a:r>
              <a:rPr lang="fr-RE" dirty="0"/>
              <a:t>, télé expert, Cs enfant obèse, MDPH, TAG, VAC covid, GS+MIS, Cs Urgent, CTE pour TND, Coordination MCG </a:t>
            </a:r>
            <a:r>
              <a:rPr lang="fr-RE" dirty="0" err="1"/>
              <a:t>etc</a:t>
            </a:r>
            <a:r>
              <a:rPr lang="fr-RE" dirty="0"/>
              <a:t> )</a:t>
            </a:r>
          </a:p>
          <a:p>
            <a:r>
              <a:rPr lang="fr-RE" dirty="0"/>
              <a:t>Bien coter : Mieux rémunéré jusqu’à 10 à 15 % de plus sur votre CA (Astuce : plus de GS systématique)</a:t>
            </a:r>
          </a:p>
          <a:p>
            <a:r>
              <a:rPr lang="fr-RE" dirty="0"/>
              <a:t>Bien coter, c’est être crédible</a:t>
            </a:r>
          </a:p>
          <a:p>
            <a:r>
              <a:rPr lang="fr-RE" dirty="0"/>
              <a:t>Bien coter c’est valoriser notre travail</a:t>
            </a:r>
          </a:p>
          <a:p>
            <a:r>
              <a:rPr lang="fr-RE" dirty="0"/>
              <a:t>Site utile: </a:t>
            </a:r>
            <a:r>
              <a:rPr lang="fr-RE" b="1" dirty="0"/>
              <a:t>cotamg.fr</a:t>
            </a:r>
          </a:p>
          <a:p>
            <a:endParaRPr lang="fr-RE" dirty="0"/>
          </a:p>
          <a:p>
            <a:endParaRPr lang="fr-RE" dirty="0"/>
          </a:p>
        </p:txBody>
      </p:sp>
    </p:spTree>
    <p:extLst>
      <p:ext uri="{BB962C8B-B14F-4D97-AF65-F5344CB8AC3E}">
        <p14:creationId xmlns:p14="http://schemas.microsoft.com/office/powerpoint/2010/main" val="2892459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5D7B9-02A6-4F1B-B0EF-98E8A9C63219}"/>
              </a:ext>
            </a:extLst>
          </p:cNvPr>
          <p:cNvSpPr>
            <a:spLocks noGrp="1"/>
          </p:cNvSpPr>
          <p:nvPr>
            <p:ph type="title"/>
          </p:nvPr>
        </p:nvSpPr>
        <p:spPr/>
        <p:txBody>
          <a:bodyPr/>
          <a:lstStyle/>
          <a:p>
            <a:r>
              <a:rPr lang="fr-FR" dirty="0"/>
              <a:t>Conclusion (suite)</a:t>
            </a:r>
          </a:p>
        </p:txBody>
      </p:sp>
      <p:sp>
        <p:nvSpPr>
          <p:cNvPr id="3" name="Espace réservé du contenu 2">
            <a:extLst>
              <a:ext uri="{FF2B5EF4-FFF2-40B4-BE49-F238E27FC236}">
                <a16:creationId xmlns:a16="http://schemas.microsoft.com/office/drawing/2014/main" id="{C28B5F79-1638-4390-90B0-D24689027C87}"/>
              </a:ext>
            </a:extLst>
          </p:cNvPr>
          <p:cNvSpPr>
            <a:spLocks noGrp="1"/>
          </p:cNvSpPr>
          <p:nvPr>
            <p:ph idx="1"/>
          </p:nvPr>
        </p:nvSpPr>
        <p:spPr>
          <a:xfrm>
            <a:off x="939800" y="1690688"/>
            <a:ext cx="10515600" cy="4351338"/>
          </a:xfrm>
        </p:spPr>
        <p:txBody>
          <a:bodyPr>
            <a:normAutofit lnSpcReduction="10000"/>
          </a:bodyPr>
          <a:lstStyle/>
          <a:p>
            <a:r>
              <a:rPr lang="fr-FR" dirty="0"/>
              <a:t>RA: Revalorisation 1,80 euros le 1/11/2023, Assistant médical dès maintenant et n’oubliez pas IMT et SNP (SAS)</a:t>
            </a:r>
          </a:p>
          <a:p>
            <a:r>
              <a:rPr lang="fr-FR" dirty="0"/>
              <a:t>Ségur numérique : Qualifié vos INS une fois seulement pour pouvoir accéder au DMP dont l ’alimentation est obligatoire en 2023.</a:t>
            </a:r>
          </a:p>
          <a:p>
            <a:r>
              <a:rPr lang="fr-FR" dirty="0"/>
              <a:t>VSM: objectif de 50 % des ALD en 2023 pour toucher votre ROSP</a:t>
            </a:r>
          </a:p>
          <a:p>
            <a:r>
              <a:rPr lang="fr-FR" dirty="0"/>
              <a:t> Utilisez </a:t>
            </a:r>
            <a:r>
              <a:rPr lang="fr-FR" dirty="0" err="1"/>
              <a:t>Mssante</a:t>
            </a:r>
            <a:r>
              <a:rPr lang="fr-FR" dirty="0"/>
              <a:t> pour communiquer avec les professionnels de santé</a:t>
            </a:r>
          </a:p>
          <a:p>
            <a:r>
              <a:rPr lang="fr-FR" dirty="0"/>
              <a:t>Possible d’utiliser le </a:t>
            </a:r>
            <a:r>
              <a:rPr lang="fr-FR" dirty="0" err="1"/>
              <a:t>Prosante</a:t>
            </a:r>
            <a:r>
              <a:rPr lang="fr-FR" dirty="0"/>
              <a:t> </a:t>
            </a:r>
            <a:r>
              <a:rPr lang="fr-FR" dirty="0" err="1"/>
              <a:t>connect</a:t>
            </a:r>
            <a:r>
              <a:rPr lang="fr-FR" dirty="0"/>
              <a:t> pour accéder à </a:t>
            </a:r>
            <a:r>
              <a:rPr lang="fr-FR" dirty="0" err="1"/>
              <a:t>Amelipro</a:t>
            </a:r>
            <a:r>
              <a:rPr lang="fr-FR" dirty="0"/>
              <a:t> avec la e-CPS</a:t>
            </a:r>
          </a:p>
          <a:p>
            <a:r>
              <a:rPr lang="fr-FR" dirty="0"/>
              <a:t>Carte CPE nominative commandable en ligne et permet de connecter à </a:t>
            </a:r>
            <a:r>
              <a:rPr lang="fr-FR" dirty="0" err="1"/>
              <a:t>amelipro</a:t>
            </a:r>
            <a:r>
              <a:rPr lang="fr-FR" dirty="0"/>
              <a:t>, faire la télétransmission et valider l’INS.</a:t>
            </a:r>
          </a:p>
          <a:p>
            <a:endParaRPr lang="fr-FR" dirty="0"/>
          </a:p>
        </p:txBody>
      </p:sp>
    </p:spTree>
    <p:extLst>
      <p:ext uri="{BB962C8B-B14F-4D97-AF65-F5344CB8AC3E}">
        <p14:creationId xmlns:p14="http://schemas.microsoft.com/office/powerpoint/2010/main" val="42653113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C83D76-E986-47C4-BBEC-18040C5740B2}"/>
              </a:ext>
            </a:extLst>
          </p:cNvPr>
          <p:cNvSpPr>
            <a:spLocks noGrp="1"/>
          </p:cNvSpPr>
          <p:nvPr>
            <p:ph type="title"/>
          </p:nvPr>
        </p:nvSpPr>
        <p:spPr/>
        <p:txBody>
          <a:bodyPr/>
          <a:lstStyle/>
          <a:p>
            <a:r>
              <a:rPr lang="fr-RE" dirty="0"/>
              <a:t>Question </a:t>
            </a:r>
          </a:p>
        </p:txBody>
      </p:sp>
      <p:sp>
        <p:nvSpPr>
          <p:cNvPr id="3" name="Espace réservé du contenu 2">
            <a:extLst>
              <a:ext uri="{FF2B5EF4-FFF2-40B4-BE49-F238E27FC236}">
                <a16:creationId xmlns:a16="http://schemas.microsoft.com/office/drawing/2014/main" id="{7A48C096-F2EE-4CBA-BEF2-67061AFB3117}"/>
              </a:ext>
            </a:extLst>
          </p:cNvPr>
          <p:cNvSpPr>
            <a:spLocks noGrp="1"/>
          </p:cNvSpPr>
          <p:nvPr>
            <p:ph idx="1"/>
          </p:nvPr>
        </p:nvSpPr>
        <p:spPr/>
        <p:txBody>
          <a:bodyPr/>
          <a:lstStyle/>
          <a:p>
            <a:pPr marL="0" indent="0">
              <a:buNone/>
            </a:pPr>
            <a:r>
              <a:rPr lang="fr-RE" dirty="0"/>
              <a:t> Comment être revalorisé sans l’aide supplémentaire de l’état ?</a:t>
            </a:r>
          </a:p>
        </p:txBody>
      </p:sp>
    </p:spTree>
    <p:extLst>
      <p:ext uri="{BB962C8B-B14F-4D97-AF65-F5344CB8AC3E}">
        <p14:creationId xmlns:p14="http://schemas.microsoft.com/office/powerpoint/2010/main" val="13661861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BB6D2-6623-40C3-A2EE-04E74E6FDDA8}"/>
              </a:ext>
            </a:extLst>
          </p:cNvPr>
          <p:cNvSpPr>
            <a:spLocks noGrp="1"/>
          </p:cNvSpPr>
          <p:nvPr>
            <p:ph type="title"/>
          </p:nvPr>
        </p:nvSpPr>
        <p:spPr/>
        <p:txBody>
          <a:bodyPr/>
          <a:lstStyle/>
          <a:p>
            <a:r>
              <a:rPr lang="fr-RE" dirty="0"/>
              <a:t>                    </a:t>
            </a:r>
            <a:r>
              <a:rPr lang="fr-RE" sz="2800" dirty="0"/>
              <a:t>Réponse : </a:t>
            </a:r>
            <a:r>
              <a:rPr lang="fr-RE" sz="2800" b="1" dirty="0"/>
              <a:t>En cotant mieux </a:t>
            </a:r>
          </a:p>
        </p:txBody>
      </p:sp>
      <p:sp>
        <p:nvSpPr>
          <p:cNvPr id="3" name="Espace réservé du contenu 2">
            <a:extLst>
              <a:ext uri="{FF2B5EF4-FFF2-40B4-BE49-F238E27FC236}">
                <a16:creationId xmlns:a16="http://schemas.microsoft.com/office/drawing/2014/main" id="{39C30AF8-08EA-4CB1-9277-1A1B997A48EF}"/>
              </a:ext>
            </a:extLst>
          </p:cNvPr>
          <p:cNvSpPr>
            <a:spLocks noGrp="1"/>
          </p:cNvSpPr>
          <p:nvPr>
            <p:ph idx="1"/>
          </p:nvPr>
        </p:nvSpPr>
        <p:spPr/>
        <p:txBody>
          <a:bodyPr/>
          <a:lstStyle/>
          <a:p>
            <a:pPr marL="0" indent="0">
              <a:buNone/>
            </a:pPr>
            <a:r>
              <a:rPr lang="fr-RE" dirty="0"/>
              <a:t>                                     </a:t>
            </a:r>
            <a:r>
              <a:rPr lang="fr-RE" sz="8000" dirty="0"/>
              <a:t>MERCI</a:t>
            </a:r>
            <a:r>
              <a:rPr lang="fr-RE" dirty="0"/>
              <a:t>                                                   </a:t>
            </a:r>
          </a:p>
        </p:txBody>
      </p:sp>
    </p:spTree>
    <p:extLst>
      <p:ext uri="{BB962C8B-B14F-4D97-AF65-F5344CB8AC3E}">
        <p14:creationId xmlns:p14="http://schemas.microsoft.com/office/powerpoint/2010/main" val="205986431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3871</TotalTime>
  <Words>5935</Words>
  <Application>Microsoft Office PowerPoint</Application>
  <PresentationFormat>Grand écran</PresentationFormat>
  <Paragraphs>396</Paragraphs>
  <Slides>99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99</vt:i4>
      </vt:variant>
    </vt:vector>
  </HeadingPairs>
  <TitlesOfParts>
    <vt:vector size="103" baseType="lpstr">
      <vt:lpstr>Arial</vt:lpstr>
      <vt:lpstr>Calibri</vt:lpstr>
      <vt:lpstr>Calibri Light</vt:lpstr>
      <vt:lpstr>Thème Office</vt:lpstr>
      <vt:lpstr>        Mieux coter en médecine générale en 2023  </vt:lpstr>
      <vt:lpstr>PLAN</vt:lpstr>
      <vt:lpstr>Mieux coter = Mieux rémunéré</vt:lpstr>
      <vt:lpstr>Définitions</vt:lpstr>
      <vt:lpstr>Affichage au cabinet : arrêté du 30 mai 2018</vt:lpstr>
      <vt:lpstr>Affichage (suite)</vt:lpstr>
      <vt:lpstr>GS</vt:lpstr>
      <vt:lpstr>APC (Acte Ponctuel Consultant) pour MG</vt:lpstr>
      <vt:lpstr>APC suite</vt:lpstr>
      <vt:lpstr>Tests d’évaluation : non cumulable</vt:lpstr>
      <vt:lpstr>Consultations de sortie hospitalisation</vt:lpstr>
      <vt:lpstr>Majoration Urgences</vt:lpstr>
      <vt:lpstr>Coordination</vt:lpstr>
      <vt:lpstr>Visites</vt:lpstr>
      <vt:lpstr>Visite (suite)</vt:lpstr>
      <vt:lpstr>Consultations complexes</vt:lpstr>
      <vt:lpstr>Pédiatrie</vt:lpstr>
      <vt:lpstr>(suite)</vt:lpstr>
      <vt:lpstr>Contraception des jeunes filles</vt:lpstr>
      <vt:lpstr>Gynécologie</vt:lpstr>
      <vt:lpstr>Actes PDSA ( quand vous êtes de garde )</vt:lpstr>
      <vt:lpstr>PDSA (suite): Visites à dom (Ajouter IK si nécessaire)</vt:lpstr>
      <vt:lpstr>ECG </vt:lpstr>
      <vt:lpstr>Spirométrie</vt:lpstr>
      <vt:lpstr>Actes d’Urgence</vt:lpstr>
      <vt:lpstr>Suite actes d’urgence</vt:lpstr>
      <vt:lpstr>Ablation de corps étrangers</vt:lpstr>
      <vt:lpstr>Sutures (quelques exemples) et petite chirurgie</vt:lpstr>
      <vt:lpstr>Traumatologie (quelques exemples)</vt:lpstr>
      <vt:lpstr>Cotations Covid</vt:lpstr>
      <vt:lpstr>Certificat de décès 100 euros</vt:lpstr>
      <vt:lpstr>Téléconsultation</vt:lpstr>
      <vt:lpstr>Télé expertise</vt:lpstr>
      <vt:lpstr>Avenant 9 pour MG  </vt:lpstr>
      <vt:lpstr>Avenant 9 (suite)</vt:lpstr>
      <vt:lpstr>Site utile pour cotation: www.cotamg.fr</vt:lpstr>
      <vt:lpstr>.</vt:lpstr>
      <vt:lpstr>.</vt:lpstr>
      <vt:lpstr>.</vt:lpstr>
      <vt:lpstr>.</vt:lpstr>
      <vt:lpstr>.</vt:lpstr>
      <vt:lpstr>.</vt:lpstr>
      <vt:lpstr>Règlement arbitral</vt:lpstr>
      <vt:lpstr>RA suite</vt:lpstr>
      <vt:lpstr>RA suite</vt:lpstr>
      <vt:lpstr>RA suite</vt:lpstr>
      <vt:lpstr>RA suite</vt:lpstr>
      <vt:lpstr>.</vt:lpstr>
      <vt:lpstr>Objectifs à atteindre</vt:lpstr>
      <vt:lpstr>RA suite</vt:lpstr>
      <vt:lpstr>RA suite</vt:lpstr>
      <vt:lpstr>RA suite</vt:lpstr>
      <vt:lpstr>Ségur Numérique</vt:lpstr>
      <vt:lpstr>DMP</vt:lpstr>
      <vt:lpstr>.</vt:lpstr>
      <vt:lpstr>INS</vt:lpstr>
      <vt:lpstr>INS (suite)</vt:lpstr>
      <vt:lpstr>.</vt:lpstr>
      <vt:lpstr>INS (suite)</vt:lpstr>
      <vt:lpstr>Identité ‘Qualifiée’</vt:lpstr>
      <vt:lpstr>INS</vt:lpstr>
      <vt:lpstr>.</vt:lpstr>
      <vt:lpstr>.</vt:lpstr>
      <vt:lpstr>.</vt:lpstr>
      <vt:lpstr>.</vt:lpstr>
      <vt:lpstr>DMP</vt:lpstr>
      <vt:lpstr>.</vt:lpstr>
      <vt:lpstr>.</vt:lpstr>
      <vt:lpstr>.</vt:lpstr>
      <vt:lpstr>.</vt:lpstr>
      <vt:lpstr>.</vt:lpstr>
      <vt:lpstr>.</vt:lpstr>
      <vt:lpstr>.</vt:lpstr>
      <vt:lpstr>.</vt:lpstr>
      <vt:lpstr>.</vt:lpstr>
      <vt:lpstr>.</vt:lpstr>
      <vt:lpstr>VSM (volet synthèse médical)</vt:lpstr>
      <vt:lpstr>.</vt:lpstr>
      <vt:lpstr>.</vt:lpstr>
      <vt:lpstr>.</vt:lpstr>
      <vt:lpstr>.</vt:lpstr>
      <vt:lpstr>.</vt:lpstr>
      <vt:lpstr>.</vt:lpstr>
      <vt:lpstr>.</vt:lpstr>
      <vt:lpstr>.</vt:lpstr>
      <vt:lpstr>.</vt:lpstr>
      <vt:lpstr>.</vt:lpstr>
      <vt:lpstr>.</vt:lpstr>
      <vt:lpstr>.</vt:lpstr>
      <vt:lpstr>MSsante</vt:lpstr>
      <vt:lpstr>.</vt:lpstr>
      <vt:lpstr>.</vt:lpstr>
      <vt:lpstr>.</vt:lpstr>
      <vt:lpstr>.</vt:lpstr>
      <vt:lpstr>Pro santé connect et carte CPE  nominative</vt:lpstr>
      <vt:lpstr>Conclusion</vt:lpstr>
      <vt:lpstr>Conclusion (suite)</vt:lpstr>
      <vt:lpstr>Question </vt:lpstr>
      <vt:lpstr>                    Réponse : En cotant mieux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Mieux coter en médecine générale   </dc:title>
  <dc:creator>faizal Hossenbocus</dc:creator>
  <cp:lastModifiedBy>faizal Hossenbocus</cp:lastModifiedBy>
  <cp:revision>164</cp:revision>
  <dcterms:created xsi:type="dcterms:W3CDTF">2022-06-23T19:02:02Z</dcterms:created>
  <dcterms:modified xsi:type="dcterms:W3CDTF">2023-07-05T04:31:21Z</dcterms:modified>
</cp:coreProperties>
</file>